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268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tanserlock.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www.samsungdigitallife.com/shp-dr7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91440" y="9144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6974957" y="0"/>
            <a:ext cx="7655443" cy="8229600"/>
          </a:xfrm>
          <a:prstGeom prst="rect">
            <a:avLst/>
          </a:prstGeom>
        </p:spPr>
      </p:pic>
      <p:sp>
        <p:nvSpPr>
          <p:cNvPr id="5" name="Text 2"/>
          <p:cNvSpPr/>
          <p:nvPr/>
        </p:nvSpPr>
        <p:spPr>
          <a:xfrm>
            <a:off x="2378354" y="1531083"/>
            <a:ext cx="4443889" cy="694373"/>
          </a:xfrm>
          <a:prstGeom prst="rect">
            <a:avLst/>
          </a:prstGeom>
          <a:noFill/>
          <a:ln/>
        </p:spPr>
        <p:txBody>
          <a:bodyPr wrap="none" rtlCol="0" anchor="t"/>
          <a:lstStyle/>
          <a:p>
            <a:pPr marL="0" indent="0" algn="r">
              <a:lnSpc>
                <a:spcPts val="5468"/>
              </a:lnSpc>
              <a:buNone/>
            </a:pPr>
            <a:r>
              <a:rPr lang="en-US" sz="4374" b="1" kern="0" spc="-131" dirty="0">
                <a:solidFill>
                  <a:srgbClr val="002060"/>
                </a:solidFill>
                <a:latin typeface="Inter" pitchFamily="34" charset="0"/>
                <a:ea typeface="Inter" pitchFamily="34" charset="-122"/>
                <a:cs typeface="Inter" pitchFamily="34" charset="-120"/>
              </a:rPr>
              <a:t>قفل های هوشمند </a:t>
            </a:r>
            <a:endParaRPr lang="en-US" sz="4374" dirty="0">
              <a:solidFill>
                <a:srgbClr val="002060"/>
              </a:solidFill>
            </a:endParaRPr>
          </a:p>
        </p:txBody>
      </p:sp>
      <p:sp>
        <p:nvSpPr>
          <p:cNvPr id="6" name="Text 3"/>
          <p:cNvSpPr/>
          <p:nvPr/>
        </p:nvSpPr>
        <p:spPr>
          <a:xfrm>
            <a:off x="663078" y="3164373"/>
            <a:ext cx="5648801" cy="355402"/>
          </a:xfrm>
          <a:prstGeom prst="rect">
            <a:avLst/>
          </a:prstGeom>
          <a:noFill/>
          <a:ln/>
        </p:spPr>
        <p:txBody>
          <a:bodyPr wrap="none" rtlCol="0" anchor="t"/>
          <a:lstStyle/>
          <a:p>
            <a:pPr marL="0" indent="0" algn="r">
              <a:lnSpc>
                <a:spcPts val="2799"/>
              </a:lnSpc>
              <a:buNone/>
            </a:pPr>
            <a:r>
              <a:rPr lang="en-US" sz="2000" b="1" kern="0" spc="-35" dirty="0">
                <a:solidFill>
                  <a:srgbClr val="002060"/>
                </a:solidFill>
                <a:latin typeface="Inter" pitchFamily="34" charset="0"/>
                <a:ea typeface="Inter" pitchFamily="34" charset="-122"/>
                <a:cs typeface="Inter" pitchFamily="34" charset="-120"/>
              </a:rPr>
              <a:t>یاسمن نارنگی فرد</a:t>
            </a:r>
            <a:endParaRPr lang="en-US" sz="2000" dirty="0">
              <a:solidFill>
                <a:srgbClr val="002060"/>
              </a:solidFill>
            </a:endParaRPr>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99371" y="2375178"/>
            <a:ext cx="7397829" cy="347186"/>
          </a:xfrm>
          <a:prstGeom prst="rect">
            <a:avLst/>
          </a:prstGeom>
          <a:noFill/>
          <a:ln/>
        </p:spPr>
        <p:txBody>
          <a:bodyPr wrap="none" rtlCol="0" anchor="t"/>
          <a:lstStyle/>
          <a:p>
            <a:pPr marL="0" indent="0" algn="r" rtl="1">
              <a:lnSpc>
                <a:spcPts val="2734"/>
              </a:lnSpc>
              <a:buNone/>
            </a:pPr>
            <a:r>
              <a:rPr lang="en-US" sz="2187" b="1" kern="0" spc="-66" dirty="0">
                <a:solidFill>
                  <a:srgbClr val="000000"/>
                </a:solidFill>
                <a:latin typeface="Inter" pitchFamily="34" charset="0"/>
                <a:ea typeface="Inter" pitchFamily="34" charset="-122"/>
                <a:cs typeface="Inter" pitchFamily="34" charset="-120"/>
              </a:rPr>
              <a:t>در اینجا برخی از مزایای خاص استفاده از قفل‌های هوشمند آورده </a:t>
            </a:r>
            <a:r>
              <a:rPr lang="en-US" sz="2187" b="1" kern="0" spc="-66" dirty="0" err="1">
                <a:solidFill>
                  <a:srgbClr val="000000"/>
                </a:solidFill>
                <a:latin typeface="Inter" pitchFamily="34" charset="0"/>
                <a:ea typeface="Inter" pitchFamily="34" charset="-122"/>
                <a:cs typeface="Inter" pitchFamily="34" charset="-120"/>
              </a:rPr>
              <a:t>شده</a:t>
            </a:r>
            <a:r>
              <a:rPr lang="en-US" sz="2187" b="1" kern="0" spc="-66" dirty="0">
                <a:solidFill>
                  <a:srgbClr val="000000"/>
                </a:solidFill>
                <a:latin typeface="Inter" pitchFamily="34" charset="0"/>
                <a:ea typeface="Inter" pitchFamily="34" charset="-122"/>
                <a:cs typeface="Inter" pitchFamily="34" charset="-120"/>
              </a:rPr>
              <a:t> </a:t>
            </a:r>
            <a:r>
              <a:rPr lang="en-US" sz="2187" b="1" kern="0" spc="-66" dirty="0" err="1">
                <a:solidFill>
                  <a:srgbClr val="000000"/>
                </a:solidFill>
                <a:latin typeface="Inter" pitchFamily="34" charset="0"/>
                <a:ea typeface="Inter" pitchFamily="34" charset="-122"/>
                <a:cs typeface="Inter" pitchFamily="34" charset="-120"/>
              </a:rPr>
              <a:t>است</a:t>
            </a:r>
            <a:r>
              <a:rPr lang="fa-IR"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6" name="Text 3"/>
          <p:cNvSpPr/>
          <p:nvPr/>
        </p:nvSpPr>
        <p:spPr>
          <a:xfrm>
            <a:off x="6319599" y="2972276"/>
            <a:ext cx="7477601" cy="355402"/>
          </a:xfrm>
          <a:prstGeom prst="rect">
            <a:avLst/>
          </a:prstGeom>
          <a:noFill/>
          <a:ln/>
        </p:spPr>
        <p:txBody>
          <a:bodyPr wrap="non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هوشمند می‌توانند از ورود افراد غیر مجاز به خانه یا محل کار شما جلوگیری کنند.</a:t>
            </a:r>
            <a:endParaRPr lang="en-US" sz="1750" dirty="0"/>
          </a:p>
        </p:txBody>
      </p:sp>
      <p:sp>
        <p:nvSpPr>
          <p:cNvPr id="7" name="Text 4"/>
          <p:cNvSpPr/>
          <p:nvPr/>
        </p:nvSpPr>
        <p:spPr>
          <a:xfrm>
            <a:off x="6319599" y="3577590"/>
            <a:ext cx="7477601" cy="355402"/>
          </a:xfrm>
          <a:prstGeom prst="rect">
            <a:avLst/>
          </a:prstGeom>
          <a:noFill/>
          <a:ln/>
        </p:spPr>
        <p:txBody>
          <a:bodyPr wrap="non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هوشمند می‌توانند به شما کمک کنند تا از گم شدن کلیدهای خود جلوگیری کنید.</a:t>
            </a:r>
            <a:endParaRPr lang="en-US" sz="1750" dirty="0"/>
          </a:p>
        </p:txBody>
      </p:sp>
      <p:sp>
        <p:nvSpPr>
          <p:cNvPr id="8" name="Text 5"/>
          <p:cNvSpPr/>
          <p:nvPr/>
        </p:nvSpPr>
        <p:spPr>
          <a:xfrm>
            <a:off x="6319599" y="4182904"/>
            <a:ext cx="7477601" cy="710803"/>
          </a:xfrm>
          <a:prstGeom prst="rect">
            <a:avLst/>
          </a:prstGeom>
          <a:noFill/>
          <a:ln/>
        </p:spPr>
        <p:txBody>
          <a:bodyPr wrap="squar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هوشمند می‌توانند به شما کمک کنند تا دسترسی به خانه یا محل کار خود را کنترل کنید.</a:t>
            </a:r>
            <a:endParaRPr lang="en-US" sz="1750" dirty="0"/>
          </a:p>
        </p:txBody>
      </p:sp>
      <p:sp>
        <p:nvSpPr>
          <p:cNvPr id="9" name="Text 6"/>
          <p:cNvSpPr/>
          <p:nvPr/>
        </p:nvSpPr>
        <p:spPr>
          <a:xfrm>
            <a:off x="6319599" y="5143619"/>
            <a:ext cx="7477601" cy="710803"/>
          </a:xfrm>
          <a:prstGeom prst="rect">
            <a:avLst/>
          </a:prstGeom>
          <a:noFill/>
          <a:ln/>
        </p:spPr>
        <p:txBody>
          <a:bodyPr wrap="squar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هوشمند می‌توانند به شما کمک کنند تا از خانه یا محل کار خود را در هنگام سفر محافظت کنید.</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sp>
        <p:nvSpPr>
          <p:cNvPr id="4" name="Text 2"/>
          <p:cNvSpPr/>
          <p:nvPr/>
        </p:nvSpPr>
        <p:spPr>
          <a:xfrm>
            <a:off x="6362819" y="1038225"/>
            <a:ext cx="6229588" cy="694373"/>
          </a:xfrm>
          <a:prstGeom prst="rect">
            <a:avLst/>
          </a:prstGeom>
          <a:noFill/>
          <a:ln/>
        </p:spPr>
        <p:txBody>
          <a:bodyPr wrap="none" rtlCol="0" anchor="t"/>
          <a:lstStyle/>
          <a:p>
            <a:pPr marL="0" indent="0" algn="r" rtl="1">
              <a:lnSpc>
                <a:spcPts val="5468"/>
              </a:lnSpc>
              <a:buNone/>
            </a:pPr>
            <a:r>
              <a:rPr lang="en-US" sz="4374" b="1" kern="0" spc="-131" dirty="0">
                <a:solidFill>
                  <a:srgbClr val="FFFFFF"/>
                </a:solidFill>
                <a:latin typeface="Inter" pitchFamily="34" charset="0"/>
                <a:ea typeface="Inter" pitchFamily="34" charset="-122"/>
                <a:cs typeface="Inter" pitchFamily="34" charset="-120"/>
              </a:rPr>
              <a:t> مشکلات امنیتی </a:t>
            </a:r>
            <a:r>
              <a:rPr lang="en-US" sz="4374" b="1" kern="0" spc="-131" dirty="0" err="1">
                <a:solidFill>
                  <a:srgbClr val="FFFFFF"/>
                </a:solidFill>
                <a:latin typeface="Inter" pitchFamily="34" charset="0"/>
                <a:ea typeface="Inter" pitchFamily="34" charset="-122"/>
                <a:cs typeface="Inter" pitchFamily="34" charset="-120"/>
              </a:rPr>
              <a:t>قفل</a:t>
            </a:r>
            <a:r>
              <a:rPr lang="en-US" sz="4374" b="1" kern="0" spc="-131" dirty="0">
                <a:solidFill>
                  <a:srgbClr val="FFFFFF"/>
                </a:solidFill>
                <a:latin typeface="Inter" pitchFamily="34" charset="0"/>
                <a:ea typeface="Inter" pitchFamily="34" charset="-122"/>
                <a:cs typeface="Inter" pitchFamily="34" charset="-120"/>
              </a:rPr>
              <a:t> </a:t>
            </a:r>
            <a:r>
              <a:rPr lang="en-US" sz="4374" b="1" kern="0" spc="-131" dirty="0" err="1">
                <a:solidFill>
                  <a:srgbClr val="FFFFFF"/>
                </a:solidFill>
                <a:latin typeface="Inter" pitchFamily="34" charset="0"/>
                <a:ea typeface="Inter" pitchFamily="34" charset="-122"/>
                <a:cs typeface="Inter" pitchFamily="34" charset="-120"/>
              </a:rPr>
              <a:t>هوشمند</a:t>
            </a:r>
            <a:r>
              <a:rPr lang="fa-IR" sz="4374" b="1" kern="0" spc="-131" dirty="0">
                <a:solidFill>
                  <a:srgbClr val="FFFFFF"/>
                </a:solidFill>
                <a:latin typeface="Inter" pitchFamily="34" charset="0"/>
                <a:ea typeface="Inter" pitchFamily="34" charset="-122"/>
                <a:cs typeface="Inter" pitchFamily="34" charset="-120"/>
              </a:rPr>
              <a:t>:</a:t>
            </a:r>
            <a:endParaRPr lang="en-US" sz="4374" dirty="0"/>
          </a:p>
        </p:txBody>
      </p:sp>
      <p:sp>
        <p:nvSpPr>
          <p:cNvPr id="5" name="Text 3"/>
          <p:cNvSpPr/>
          <p:nvPr/>
        </p:nvSpPr>
        <p:spPr>
          <a:xfrm>
            <a:off x="2037993" y="2176939"/>
            <a:ext cx="10554414" cy="710803"/>
          </a:xfrm>
          <a:prstGeom prst="rect">
            <a:avLst/>
          </a:prstGeom>
          <a:noFill/>
          <a:ln/>
        </p:spPr>
        <p:txBody>
          <a:bodyPr wrap="squar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قفل‌های هوشمند به دلیل استفاده از فناوری‌های جدیدتر و پیشرفته‌تر، معمولاً از قفل‌های سنتی ایمن‌تر هستند. با این حال، هیچ سیستم امنیتی کاملاً ایمن نیست و قفل‌های هوشمند نیز از این قاعده مستثنی نیستند.</a:t>
            </a:r>
            <a:endParaRPr lang="en-US" sz="1750" dirty="0"/>
          </a:p>
        </p:txBody>
      </p:sp>
      <p:sp>
        <p:nvSpPr>
          <p:cNvPr id="6" name="Text 4"/>
          <p:cNvSpPr/>
          <p:nvPr/>
        </p:nvSpPr>
        <p:spPr>
          <a:xfrm>
            <a:off x="2037993" y="3137654"/>
            <a:ext cx="10554414" cy="355402"/>
          </a:xfrm>
          <a:prstGeom prst="rect">
            <a:avLst/>
          </a:prstGeom>
          <a:noFill/>
          <a:ln/>
        </p:spPr>
        <p:txBody>
          <a:bodyPr wrap="non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برخی از مشکلات امنیتی احتمالی قفل‌های هوشمند </a:t>
            </a:r>
            <a:r>
              <a:rPr lang="en-US" sz="1750" kern="0" spc="-35" dirty="0" err="1">
                <a:solidFill>
                  <a:srgbClr val="E5E0DF"/>
                </a:solidFill>
                <a:latin typeface="Inter" pitchFamily="34" charset="0"/>
                <a:ea typeface="Inter" pitchFamily="34" charset="-122"/>
                <a:cs typeface="Inter" pitchFamily="34" charset="-120"/>
              </a:rPr>
              <a:t>عبارتند</a:t>
            </a:r>
            <a:r>
              <a:rPr lang="en-US" sz="1750" kern="0" spc="-35" dirty="0">
                <a:solidFill>
                  <a:srgbClr val="E5E0DF"/>
                </a:solidFill>
                <a:latin typeface="Inter" pitchFamily="34" charset="0"/>
                <a:ea typeface="Inter" pitchFamily="34" charset="-122"/>
                <a:cs typeface="Inter" pitchFamily="34" charset="-120"/>
              </a:rPr>
              <a:t> </a:t>
            </a:r>
            <a:r>
              <a:rPr lang="en-US" sz="1750" kern="0" spc="-35" dirty="0" err="1">
                <a:solidFill>
                  <a:srgbClr val="E5E0DF"/>
                </a:solidFill>
                <a:latin typeface="Inter" pitchFamily="34" charset="0"/>
                <a:ea typeface="Inter" pitchFamily="34" charset="-122"/>
                <a:cs typeface="Inter" pitchFamily="34" charset="-120"/>
              </a:rPr>
              <a:t>از</a:t>
            </a:r>
            <a:r>
              <a:rPr lang="fa-IR" sz="1750" kern="0" spc="-35" dirty="0">
                <a:solidFill>
                  <a:srgbClr val="E5E0DF"/>
                </a:solidFill>
                <a:latin typeface="Inter" pitchFamily="34" charset="0"/>
                <a:ea typeface="Inter" pitchFamily="34" charset="-122"/>
                <a:cs typeface="Inter" pitchFamily="34" charset="-120"/>
              </a:rPr>
              <a:t>:</a:t>
            </a:r>
            <a:endParaRPr lang="en-US" sz="1750" dirty="0"/>
          </a:p>
        </p:txBody>
      </p:sp>
      <p:sp>
        <p:nvSpPr>
          <p:cNvPr id="7" name="Shape 5"/>
          <p:cNvSpPr/>
          <p:nvPr/>
        </p:nvSpPr>
        <p:spPr>
          <a:xfrm>
            <a:off x="2037993" y="3742968"/>
            <a:ext cx="3370064" cy="3448407"/>
          </a:xfrm>
          <a:prstGeom prst="roundRect">
            <a:avLst>
              <a:gd name="adj" fmla="val 2967"/>
            </a:avLst>
          </a:prstGeom>
          <a:solidFill>
            <a:srgbClr val="1B1F65"/>
          </a:solidFill>
          <a:ln w="13811">
            <a:solidFill>
              <a:srgbClr val="202579"/>
            </a:solidFill>
            <a:prstDash val="solid"/>
          </a:ln>
        </p:spPr>
      </p:sp>
      <p:sp>
        <p:nvSpPr>
          <p:cNvPr id="8" name="Text 6"/>
          <p:cNvSpPr/>
          <p:nvPr/>
        </p:nvSpPr>
        <p:spPr>
          <a:xfrm>
            <a:off x="2273975" y="3978950"/>
            <a:ext cx="2898100" cy="284321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ضعف‌های امنیتی در سخت‌افزار:</a:t>
            </a:r>
            <a:r>
              <a:rPr lang="en-US" sz="1750" kern="0" spc="-35" dirty="0">
                <a:solidFill>
                  <a:srgbClr val="E5E0DF"/>
                </a:solidFill>
                <a:latin typeface="Inter" pitchFamily="34" charset="0"/>
                <a:ea typeface="Inter" pitchFamily="34" charset="-122"/>
                <a:cs typeface="Inter" pitchFamily="34" charset="-120"/>
              </a:rPr>
              <a:t> سخت‌افزار قفل‌های هوشمند نیز می‌تواند دارای نقاط ضعف امنیتی باشد. به عنوان مثال، اگر اثر انگشت یا داده‌های بیومتریک شما به هک شود، ممکن است سارق بتواند از آنها برای باز کردن قفل استفاده کند</a:t>
            </a:r>
            <a:endParaRPr lang="en-US" sz="1750" dirty="0"/>
          </a:p>
        </p:txBody>
      </p:sp>
      <p:sp>
        <p:nvSpPr>
          <p:cNvPr id="9" name="Shape 7"/>
          <p:cNvSpPr/>
          <p:nvPr/>
        </p:nvSpPr>
        <p:spPr>
          <a:xfrm>
            <a:off x="5630228" y="3742968"/>
            <a:ext cx="3370064" cy="3448407"/>
          </a:xfrm>
          <a:prstGeom prst="roundRect">
            <a:avLst>
              <a:gd name="adj" fmla="val 2967"/>
            </a:avLst>
          </a:prstGeom>
          <a:solidFill>
            <a:srgbClr val="1B1F65"/>
          </a:solidFill>
          <a:ln w="13811">
            <a:solidFill>
              <a:srgbClr val="202579"/>
            </a:solidFill>
            <a:prstDash val="solid"/>
          </a:ln>
        </p:spPr>
      </p:sp>
      <p:sp>
        <p:nvSpPr>
          <p:cNvPr id="10" name="Text 8"/>
          <p:cNvSpPr/>
          <p:nvPr/>
        </p:nvSpPr>
        <p:spPr>
          <a:xfrm>
            <a:off x="5866209" y="3978950"/>
            <a:ext cx="2898100" cy="355402"/>
          </a:xfrm>
          <a:prstGeom prst="rect">
            <a:avLst/>
          </a:prstGeom>
          <a:noFill/>
          <a:ln/>
        </p:spPr>
        <p:txBody>
          <a:bodyPr wrap="none" rtlCol="0" anchor="t"/>
          <a:lstStyle/>
          <a:p>
            <a:pPr marL="0" indent="0" algn="r" rtl="1">
              <a:lnSpc>
                <a:spcPts val="2799"/>
              </a:lnSpc>
              <a:buNone/>
            </a:pPr>
            <a:r>
              <a:rPr lang="en-US" sz="1750" b="1" kern="0" spc="-35" dirty="0" err="1">
                <a:solidFill>
                  <a:srgbClr val="E5E0DF"/>
                </a:solidFill>
                <a:latin typeface="Inter" pitchFamily="34" charset="0"/>
                <a:ea typeface="Inter" pitchFamily="34" charset="-122"/>
                <a:cs typeface="Inter" pitchFamily="34" charset="-120"/>
              </a:rPr>
              <a:t>حمله‌های</a:t>
            </a:r>
            <a:r>
              <a:rPr lang="en-US" sz="1750" b="1" kern="0" spc="-35" dirty="0">
                <a:solidFill>
                  <a:srgbClr val="E5E0DF"/>
                </a:solidFill>
                <a:latin typeface="Inter" pitchFamily="34" charset="0"/>
                <a:ea typeface="Inter" pitchFamily="34" charset="-122"/>
                <a:cs typeface="Inter" pitchFamily="34" charset="-120"/>
              </a:rPr>
              <a:t> </a:t>
            </a:r>
            <a:r>
              <a:rPr lang="en-US" sz="1750" b="1" kern="0" spc="-35" dirty="0" err="1">
                <a:solidFill>
                  <a:srgbClr val="E5E0DF"/>
                </a:solidFill>
                <a:latin typeface="Inter" pitchFamily="34" charset="0"/>
                <a:ea typeface="Inter" pitchFamily="34" charset="-122"/>
                <a:cs typeface="Inter" pitchFamily="34" charset="-120"/>
              </a:rPr>
              <a:t>فیزیکی</a:t>
            </a:r>
            <a:r>
              <a:rPr lang="fa-IR" sz="1750" b="1" kern="0" spc="-35" dirty="0">
                <a:solidFill>
                  <a:srgbClr val="E5E0DF"/>
                </a:solidFill>
                <a:latin typeface="Inter" pitchFamily="34" charset="0"/>
                <a:ea typeface="Inter" pitchFamily="34" charset="-122"/>
                <a:cs typeface="Inter" pitchFamily="34" charset="-120"/>
              </a:rPr>
              <a:t>:</a:t>
            </a:r>
            <a:endParaRPr lang="en-US" sz="1750" dirty="0"/>
          </a:p>
        </p:txBody>
      </p:sp>
      <p:sp>
        <p:nvSpPr>
          <p:cNvPr id="11" name="Text 9"/>
          <p:cNvSpPr/>
          <p:nvPr/>
        </p:nvSpPr>
        <p:spPr>
          <a:xfrm>
            <a:off x="5866209" y="4467582"/>
            <a:ext cx="2898100" cy="2487811"/>
          </a:xfrm>
          <a:prstGeom prst="rect">
            <a:avLst/>
          </a:prstGeom>
          <a:noFill/>
          <a:ln/>
        </p:spPr>
        <p:txBody>
          <a:bodyPr wrap="squar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 قفل‌های هوشمند نیز می‌توانند در برابر حملات فیزیکی آسیب‌پذیر باشند. به عنوان مثال، یک سارق ممکن است بتواند قفل را با استفاده از ابزارهای خاص باز کند یا ممکن است بتواند قفل را با استفاده از یک حمله سایبری باز کند </a:t>
            </a:r>
            <a:endParaRPr lang="en-US" sz="1750" dirty="0"/>
          </a:p>
        </p:txBody>
      </p:sp>
      <p:sp>
        <p:nvSpPr>
          <p:cNvPr id="12" name="Shape 10"/>
          <p:cNvSpPr/>
          <p:nvPr/>
        </p:nvSpPr>
        <p:spPr>
          <a:xfrm>
            <a:off x="9222462" y="3742968"/>
            <a:ext cx="3370064" cy="3448407"/>
          </a:xfrm>
          <a:prstGeom prst="roundRect">
            <a:avLst>
              <a:gd name="adj" fmla="val 2967"/>
            </a:avLst>
          </a:prstGeom>
          <a:solidFill>
            <a:srgbClr val="1B1F65"/>
          </a:solidFill>
          <a:ln w="13811">
            <a:solidFill>
              <a:srgbClr val="202579"/>
            </a:solidFill>
            <a:prstDash val="solid"/>
          </a:ln>
        </p:spPr>
      </p:sp>
      <p:sp>
        <p:nvSpPr>
          <p:cNvPr id="13" name="Text 11"/>
          <p:cNvSpPr/>
          <p:nvPr/>
        </p:nvSpPr>
        <p:spPr>
          <a:xfrm>
            <a:off x="9458444" y="3978950"/>
            <a:ext cx="2898100"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ضعف‌های امنیتی </a:t>
            </a:r>
            <a:r>
              <a:rPr lang="en-US" sz="1750" b="1" kern="0" spc="-35" dirty="0" err="1">
                <a:solidFill>
                  <a:srgbClr val="E5E0DF"/>
                </a:solidFill>
                <a:latin typeface="Inter" pitchFamily="34" charset="0"/>
                <a:ea typeface="Inter" pitchFamily="34" charset="-122"/>
                <a:cs typeface="Inter" pitchFamily="34" charset="-120"/>
              </a:rPr>
              <a:t>در</a:t>
            </a:r>
            <a:r>
              <a:rPr lang="en-US" sz="1750" b="1" kern="0" spc="-35" dirty="0">
                <a:solidFill>
                  <a:srgbClr val="E5E0DF"/>
                </a:solidFill>
                <a:latin typeface="Inter" pitchFamily="34" charset="0"/>
                <a:ea typeface="Inter" pitchFamily="34" charset="-122"/>
                <a:cs typeface="Inter" pitchFamily="34" charset="-120"/>
              </a:rPr>
              <a:t> </a:t>
            </a:r>
            <a:r>
              <a:rPr lang="en-US" sz="1750" b="1" kern="0" spc="-35" dirty="0" err="1">
                <a:solidFill>
                  <a:srgbClr val="E5E0DF"/>
                </a:solidFill>
                <a:latin typeface="Inter" pitchFamily="34" charset="0"/>
                <a:ea typeface="Inter" pitchFamily="34" charset="-122"/>
                <a:cs typeface="Inter" pitchFamily="34" charset="-120"/>
              </a:rPr>
              <a:t>نرم‌افزار</a:t>
            </a:r>
            <a:r>
              <a:rPr lang="fa-IR" sz="1750" b="1" kern="0" spc="-35" dirty="0">
                <a:solidFill>
                  <a:srgbClr val="E5E0DF"/>
                </a:solidFill>
                <a:latin typeface="Inter" pitchFamily="34" charset="0"/>
                <a:ea typeface="Inter" pitchFamily="34" charset="-122"/>
                <a:cs typeface="Inter" pitchFamily="34" charset="-120"/>
              </a:rPr>
              <a:t>:</a:t>
            </a:r>
            <a:endParaRPr lang="en-US" sz="1750" dirty="0"/>
          </a:p>
        </p:txBody>
      </p:sp>
      <p:sp>
        <p:nvSpPr>
          <p:cNvPr id="14" name="Text 12"/>
          <p:cNvSpPr/>
          <p:nvPr/>
        </p:nvSpPr>
        <p:spPr>
          <a:xfrm>
            <a:off x="9458444" y="4467582"/>
            <a:ext cx="2898100" cy="2132409"/>
          </a:xfrm>
          <a:prstGeom prst="rect">
            <a:avLst/>
          </a:prstGeom>
          <a:noFill/>
          <a:ln/>
        </p:spPr>
        <p:txBody>
          <a:bodyPr wrap="squar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 نرم‌افزار قفل‌های هوشمند مانند هر نرم‌افزار دیگری می‌تواند دارای نقاط ضعف امنیتی باشد. اگر یک هکر بتواند این نقاط ضعف را پیدا کند، ممکن است بتواند قفل را هک کند.</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B153C">
              <a:alpha val="80000"/>
            </a:srgbClr>
          </a:solidFill>
          <a:ln/>
        </p:spPr>
      </p:sp>
      <p:sp>
        <p:nvSpPr>
          <p:cNvPr id="6" name="Text 3"/>
          <p:cNvSpPr/>
          <p:nvPr/>
        </p:nvSpPr>
        <p:spPr>
          <a:xfrm>
            <a:off x="2910840" y="1082754"/>
            <a:ext cx="9681567" cy="416481"/>
          </a:xfrm>
          <a:prstGeom prst="rect">
            <a:avLst/>
          </a:prstGeom>
          <a:noFill/>
          <a:ln/>
        </p:spPr>
        <p:txBody>
          <a:bodyPr wrap="none" rtlCol="0" anchor="t"/>
          <a:lstStyle/>
          <a:p>
            <a:pPr marL="0" indent="0" algn="r" rtl="1">
              <a:lnSpc>
                <a:spcPts val="3281"/>
              </a:lnSpc>
              <a:buNone/>
            </a:pPr>
            <a:r>
              <a:rPr lang="en-US" sz="2624" b="1" kern="0" spc="-79" dirty="0">
                <a:solidFill>
                  <a:srgbClr val="FFFFFF"/>
                </a:solidFill>
                <a:latin typeface="Inter" pitchFamily="34" charset="0"/>
                <a:ea typeface="Inter" pitchFamily="34" charset="-122"/>
                <a:cs typeface="Inter" pitchFamily="34" charset="-120"/>
              </a:rPr>
              <a:t>برای کاهش خطرات امنیتی قفل‌های هوشمند، می‌توانید اقدامات زیر را </a:t>
            </a:r>
            <a:r>
              <a:rPr lang="en-US" sz="2624" b="1" kern="0" spc="-79" dirty="0" err="1">
                <a:solidFill>
                  <a:srgbClr val="FFFFFF"/>
                </a:solidFill>
                <a:latin typeface="Inter" pitchFamily="34" charset="0"/>
                <a:ea typeface="Inter" pitchFamily="34" charset="-122"/>
                <a:cs typeface="Inter" pitchFamily="34" charset="-120"/>
              </a:rPr>
              <a:t>انجام</a:t>
            </a:r>
            <a:r>
              <a:rPr lang="en-US" sz="2624" b="1" kern="0" spc="-79" dirty="0">
                <a:solidFill>
                  <a:srgbClr val="FFFFFF"/>
                </a:solidFill>
                <a:latin typeface="Inter" pitchFamily="34" charset="0"/>
                <a:ea typeface="Inter" pitchFamily="34" charset="-122"/>
                <a:cs typeface="Inter" pitchFamily="34" charset="-120"/>
              </a:rPr>
              <a:t> </a:t>
            </a:r>
            <a:r>
              <a:rPr lang="en-US" sz="2624" b="1" kern="0" spc="-79" dirty="0" err="1">
                <a:solidFill>
                  <a:srgbClr val="FFFFFF"/>
                </a:solidFill>
                <a:latin typeface="Inter" pitchFamily="34" charset="0"/>
                <a:ea typeface="Inter" pitchFamily="34" charset="-122"/>
                <a:cs typeface="Inter" pitchFamily="34" charset="-120"/>
              </a:rPr>
              <a:t>دهید</a:t>
            </a:r>
            <a:r>
              <a:rPr lang="fa-IR" sz="2624" b="1" kern="0" spc="-79" dirty="0">
                <a:solidFill>
                  <a:srgbClr val="FFFFFF"/>
                </a:solidFill>
                <a:latin typeface="Inter" pitchFamily="34" charset="0"/>
                <a:ea typeface="Inter" pitchFamily="34" charset="-122"/>
                <a:cs typeface="Inter" pitchFamily="34" charset="-120"/>
              </a:rPr>
              <a:t>:</a:t>
            </a:r>
            <a:endParaRPr lang="en-US" sz="2624" dirty="0"/>
          </a:p>
        </p:txBody>
      </p:sp>
      <p:sp>
        <p:nvSpPr>
          <p:cNvPr id="7" name="Shape 4"/>
          <p:cNvSpPr/>
          <p:nvPr/>
        </p:nvSpPr>
        <p:spPr>
          <a:xfrm>
            <a:off x="2037993" y="1749147"/>
            <a:ext cx="10554414" cy="1182767"/>
          </a:xfrm>
          <a:prstGeom prst="roundRect">
            <a:avLst>
              <a:gd name="adj" fmla="val 8454"/>
            </a:avLst>
          </a:prstGeom>
          <a:solidFill>
            <a:srgbClr val="1B1F65"/>
          </a:solidFill>
          <a:ln w="13811">
            <a:solidFill>
              <a:srgbClr val="202579"/>
            </a:solidFill>
            <a:prstDash val="solid"/>
          </a:ln>
        </p:spPr>
      </p:sp>
      <p:sp>
        <p:nvSpPr>
          <p:cNvPr id="8" name="Text 5"/>
          <p:cNvSpPr/>
          <p:nvPr/>
        </p:nvSpPr>
        <p:spPr>
          <a:xfrm>
            <a:off x="2273975" y="1985129"/>
            <a:ext cx="10082451" cy="710803"/>
          </a:xfrm>
          <a:prstGeom prst="rect">
            <a:avLst/>
          </a:prstGeom>
          <a:noFill/>
          <a:ln/>
        </p:spPr>
        <p:txBody>
          <a:bodyPr wrap="square" rtlCol="0" anchor="t"/>
          <a:lstStyle/>
          <a:p>
            <a:pPr marL="0" indent="0" algn="r">
              <a:lnSpc>
                <a:spcPts val="2799"/>
              </a:lnSpc>
              <a:buNone/>
            </a:pPr>
            <a:r>
              <a:rPr lang="en-US" sz="1750" b="1" kern="0" spc="-35" dirty="0">
                <a:solidFill>
                  <a:srgbClr val="E5E0DF"/>
                </a:solidFill>
                <a:latin typeface="Inter" pitchFamily="34" charset="0"/>
                <a:ea typeface="Inter" pitchFamily="34" charset="-122"/>
                <a:cs typeface="Inter" pitchFamily="34" charset="-120"/>
              </a:rPr>
              <a:t>رمز عبور یا پین قوی برای قفل خود انتخاب کنید.</a:t>
            </a:r>
            <a:r>
              <a:rPr lang="en-US" sz="1750" kern="0" spc="-35" dirty="0">
                <a:solidFill>
                  <a:srgbClr val="E5E0DF"/>
                </a:solidFill>
                <a:latin typeface="Inter" pitchFamily="34" charset="0"/>
                <a:ea typeface="Inter" pitchFamily="34" charset="-122"/>
                <a:cs typeface="Inter" pitchFamily="34" charset="-120"/>
              </a:rPr>
              <a:t> رمز عبور یا پین خود را حداقل 8 کاراکتر داشته باشد و از ترکیبی از حروف، اعداد و نمادها استفاده کند</a:t>
            </a:r>
            <a:endParaRPr lang="en-US" sz="1750" dirty="0"/>
          </a:p>
        </p:txBody>
      </p:sp>
      <p:sp>
        <p:nvSpPr>
          <p:cNvPr id="9" name="Shape 6"/>
          <p:cNvSpPr/>
          <p:nvPr/>
        </p:nvSpPr>
        <p:spPr>
          <a:xfrm>
            <a:off x="2037993" y="3154085"/>
            <a:ext cx="10554414" cy="1182767"/>
          </a:xfrm>
          <a:prstGeom prst="roundRect">
            <a:avLst>
              <a:gd name="adj" fmla="val 8454"/>
            </a:avLst>
          </a:prstGeom>
          <a:solidFill>
            <a:srgbClr val="1B1F65"/>
          </a:solidFill>
          <a:ln w="13811">
            <a:solidFill>
              <a:srgbClr val="202579"/>
            </a:solidFill>
            <a:prstDash val="solid"/>
          </a:ln>
        </p:spPr>
      </p:sp>
      <p:sp>
        <p:nvSpPr>
          <p:cNvPr id="10" name="Text 7"/>
          <p:cNvSpPr/>
          <p:nvPr/>
        </p:nvSpPr>
        <p:spPr>
          <a:xfrm>
            <a:off x="2273975" y="3390067"/>
            <a:ext cx="10082451" cy="710803"/>
          </a:xfrm>
          <a:prstGeom prst="rect">
            <a:avLst/>
          </a:prstGeom>
          <a:noFill/>
          <a:ln/>
        </p:spPr>
        <p:txBody>
          <a:bodyPr wrap="square" rtlCol="0" anchor="t"/>
          <a:lstStyle/>
          <a:p>
            <a:pPr marL="0" indent="0" algn="r">
              <a:lnSpc>
                <a:spcPts val="2799"/>
              </a:lnSpc>
              <a:buNone/>
            </a:pPr>
            <a:r>
              <a:rPr lang="en-US" sz="1750" b="1" kern="0" spc="-35" dirty="0">
                <a:solidFill>
                  <a:srgbClr val="E5E0DF"/>
                </a:solidFill>
                <a:latin typeface="Inter" pitchFamily="34" charset="0"/>
                <a:ea typeface="Inter" pitchFamily="34" charset="-122"/>
                <a:cs typeface="Inter" pitchFamily="34" charset="-120"/>
              </a:rPr>
              <a:t>از ویژگی‌های امنیتی اضافی مانند تأیید هویت دو مرحله‌ای استفاده کنید.</a:t>
            </a:r>
            <a:r>
              <a:rPr lang="en-US" sz="1750" kern="0" spc="-35" dirty="0">
                <a:solidFill>
                  <a:srgbClr val="E5E0DF"/>
                </a:solidFill>
                <a:latin typeface="Inter" pitchFamily="34" charset="0"/>
                <a:ea typeface="Inter" pitchFamily="34" charset="-122"/>
                <a:cs typeface="Inter" pitchFamily="34" charset="-120"/>
              </a:rPr>
              <a:t> تأیید هویت دو مرحله‌ای یک لایه امنیتی اضافی اضافه می‌کند که به شما کمکا می‌کند از هک شدن قفل خود جلوگیری کنید.</a:t>
            </a:r>
            <a:endParaRPr lang="en-US" sz="1750" dirty="0"/>
          </a:p>
        </p:txBody>
      </p:sp>
      <p:sp>
        <p:nvSpPr>
          <p:cNvPr id="11" name="Shape 8"/>
          <p:cNvSpPr/>
          <p:nvPr/>
        </p:nvSpPr>
        <p:spPr>
          <a:xfrm>
            <a:off x="2037993" y="4559022"/>
            <a:ext cx="10554414" cy="1182767"/>
          </a:xfrm>
          <a:prstGeom prst="roundRect">
            <a:avLst>
              <a:gd name="adj" fmla="val 8454"/>
            </a:avLst>
          </a:prstGeom>
          <a:solidFill>
            <a:srgbClr val="1B1F65"/>
          </a:solidFill>
          <a:ln w="13811">
            <a:solidFill>
              <a:srgbClr val="202579"/>
            </a:solidFill>
            <a:prstDash val="solid"/>
          </a:ln>
        </p:spPr>
      </p:sp>
      <p:sp>
        <p:nvSpPr>
          <p:cNvPr id="12" name="Text 9"/>
          <p:cNvSpPr/>
          <p:nvPr/>
        </p:nvSpPr>
        <p:spPr>
          <a:xfrm>
            <a:off x="2273975" y="4795004"/>
            <a:ext cx="10082451" cy="710803"/>
          </a:xfrm>
          <a:prstGeom prst="rect">
            <a:avLst/>
          </a:prstGeom>
          <a:noFill/>
          <a:ln/>
        </p:spPr>
        <p:txBody>
          <a:bodyPr wrap="square" rtlCol="0" anchor="t"/>
          <a:lstStyle/>
          <a:p>
            <a:pPr marL="0" indent="0" algn="r">
              <a:lnSpc>
                <a:spcPts val="2799"/>
              </a:lnSpc>
              <a:buNone/>
            </a:pPr>
            <a:r>
              <a:rPr lang="en-US" sz="1750" b="1" kern="0" spc="-35" dirty="0">
                <a:solidFill>
                  <a:srgbClr val="E5E0DF"/>
                </a:solidFill>
                <a:latin typeface="Inter" pitchFamily="34" charset="0"/>
                <a:ea typeface="Inter" pitchFamily="34" charset="-122"/>
                <a:cs typeface="Inter" pitchFamily="34" charset="-120"/>
              </a:rPr>
              <a:t>نرم‌افزار قفل خود را به‌روز نگه دارید.</a:t>
            </a:r>
            <a:r>
              <a:rPr lang="en-US" sz="1750" kern="0" spc="-35" dirty="0">
                <a:solidFill>
                  <a:srgbClr val="E5E0DF"/>
                </a:solidFill>
                <a:latin typeface="Inter" pitchFamily="34" charset="0"/>
                <a:ea typeface="Inter" pitchFamily="34" charset="-122"/>
                <a:cs typeface="Inter" pitchFamily="34" charset="-120"/>
              </a:rPr>
              <a:t> تولیدکنندگان معمولاً به‌روزرسانی‌های نرم‌افزاری را برای رفع نقاط ضعف امنیتی منتشر می‌کنند</a:t>
            </a:r>
            <a:endParaRPr lang="en-US" sz="1750" dirty="0"/>
          </a:p>
        </p:txBody>
      </p:sp>
      <p:sp>
        <p:nvSpPr>
          <p:cNvPr id="13" name="Shape 10"/>
          <p:cNvSpPr/>
          <p:nvPr/>
        </p:nvSpPr>
        <p:spPr>
          <a:xfrm>
            <a:off x="2037993" y="5963960"/>
            <a:ext cx="10554414" cy="1182767"/>
          </a:xfrm>
          <a:prstGeom prst="roundRect">
            <a:avLst>
              <a:gd name="adj" fmla="val 8454"/>
            </a:avLst>
          </a:prstGeom>
          <a:solidFill>
            <a:srgbClr val="1B1F65"/>
          </a:solidFill>
          <a:ln w="13811">
            <a:solidFill>
              <a:srgbClr val="202579"/>
            </a:solidFill>
            <a:prstDash val="solid"/>
          </a:ln>
        </p:spPr>
      </p:sp>
      <p:sp>
        <p:nvSpPr>
          <p:cNvPr id="14" name="Text 11"/>
          <p:cNvSpPr/>
          <p:nvPr/>
        </p:nvSpPr>
        <p:spPr>
          <a:xfrm>
            <a:off x="2273975" y="6199942"/>
            <a:ext cx="10082451" cy="710803"/>
          </a:xfrm>
          <a:prstGeom prst="rect">
            <a:avLst/>
          </a:prstGeom>
          <a:noFill/>
          <a:ln/>
        </p:spPr>
        <p:txBody>
          <a:bodyPr wrap="square" rtlCol="0" anchor="t"/>
          <a:lstStyle/>
          <a:p>
            <a:pPr marL="0" indent="0" algn="r">
              <a:lnSpc>
                <a:spcPts val="2799"/>
              </a:lnSpc>
              <a:buNone/>
            </a:pPr>
            <a:r>
              <a:rPr lang="en-US" sz="1750" b="1" kern="0" spc="-35" dirty="0">
                <a:solidFill>
                  <a:srgbClr val="E5E0DF"/>
                </a:solidFill>
                <a:latin typeface="Inter" pitchFamily="34" charset="0"/>
                <a:ea typeface="Inter" pitchFamily="34" charset="-122"/>
                <a:cs typeface="Inter" pitchFamily="34" charset="-120"/>
              </a:rPr>
              <a:t>از یک قفل هوشمند از یک تولیدکننده معتبر استفاده کنید.</a:t>
            </a:r>
            <a:r>
              <a:rPr lang="en-US" sz="1750" kern="0" spc="-35" dirty="0">
                <a:solidFill>
                  <a:srgbClr val="E5E0DF"/>
                </a:solidFill>
                <a:latin typeface="Inter" pitchFamily="34" charset="0"/>
                <a:ea typeface="Inter" pitchFamily="34" charset="-122"/>
                <a:cs typeface="Inter" pitchFamily="34" charset="-120"/>
              </a:rPr>
              <a:t> تولیدکنندگان معتبر معمولاً محصولات خود را به طور منظم برای رفع نقاط ضعف امنیتی به‌روزرسانی می</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577"/>
          </a:xfrm>
          <a:prstGeom prst="rect">
            <a:avLst/>
          </a:prstGeom>
          <a:solidFill>
            <a:srgbClr val="FFFFFF"/>
          </a:solidFill>
          <a:ln w="12383">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7315200" cy="8232577"/>
          </a:xfrm>
          <a:prstGeom prst="rect">
            <a:avLst/>
          </a:prstGeom>
        </p:spPr>
      </p:pic>
      <p:sp>
        <p:nvSpPr>
          <p:cNvPr id="5" name="Text 2"/>
          <p:cNvSpPr/>
          <p:nvPr/>
        </p:nvSpPr>
        <p:spPr>
          <a:xfrm>
            <a:off x="9888855" y="548997"/>
            <a:ext cx="3992880" cy="623887"/>
          </a:xfrm>
          <a:prstGeom prst="rect">
            <a:avLst/>
          </a:prstGeom>
          <a:noFill/>
          <a:ln/>
        </p:spPr>
        <p:txBody>
          <a:bodyPr wrap="none" rtlCol="0" anchor="t"/>
          <a:lstStyle/>
          <a:p>
            <a:pPr marL="0" indent="0" algn="r">
              <a:lnSpc>
                <a:spcPts val="4913"/>
              </a:lnSpc>
              <a:buNone/>
            </a:pPr>
            <a:r>
              <a:rPr lang="en-US" sz="3930" b="1" kern="0" spc="-118" dirty="0">
                <a:solidFill>
                  <a:srgbClr val="000000"/>
                </a:solidFill>
                <a:latin typeface="Inter" pitchFamily="34" charset="0"/>
                <a:ea typeface="Inter" pitchFamily="34" charset="-122"/>
                <a:cs typeface="Inter" pitchFamily="34" charset="-120"/>
              </a:rPr>
              <a:t>:برترین قفل هوشمند</a:t>
            </a:r>
            <a:endParaRPr lang="en-US" sz="3930" dirty="0"/>
          </a:p>
        </p:txBody>
      </p:sp>
      <p:sp>
        <p:nvSpPr>
          <p:cNvPr id="6" name="Text 3"/>
          <p:cNvSpPr/>
          <p:nvPr/>
        </p:nvSpPr>
        <p:spPr>
          <a:xfrm>
            <a:off x="8063865" y="1472327"/>
            <a:ext cx="5817870" cy="319445"/>
          </a:xfrm>
          <a:prstGeom prst="rect">
            <a:avLst/>
          </a:prstGeom>
          <a:noFill/>
          <a:ln/>
        </p:spPr>
        <p:txBody>
          <a:bodyPr wrap="none" rtlCol="0" anchor="t"/>
          <a:lstStyle/>
          <a:p>
            <a:pPr marL="0" indent="0" algn="r">
              <a:lnSpc>
                <a:spcPts val="2515"/>
              </a:lnSpc>
              <a:buNone/>
            </a:pPr>
            <a:endParaRPr lang="en-US" sz="1572" dirty="0"/>
          </a:p>
        </p:txBody>
      </p:sp>
      <p:sp>
        <p:nvSpPr>
          <p:cNvPr id="7" name="Text 4"/>
          <p:cNvSpPr/>
          <p:nvPr/>
        </p:nvSpPr>
        <p:spPr>
          <a:xfrm>
            <a:off x="8063865" y="2091214"/>
            <a:ext cx="3992880" cy="623887"/>
          </a:xfrm>
          <a:prstGeom prst="rect">
            <a:avLst/>
          </a:prstGeom>
          <a:noFill/>
          <a:ln/>
        </p:spPr>
        <p:txBody>
          <a:bodyPr wrap="none" rtlCol="0" anchor="t"/>
          <a:lstStyle/>
          <a:p>
            <a:pPr marL="0" indent="0">
              <a:lnSpc>
                <a:spcPts val="4913"/>
              </a:lnSpc>
              <a:buNone/>
            </a:pPr>
            <a:r>
              <a:rPr lang="en-US" sz="3930" b="1" kern="0" spc="-118" dirty="0">
                <a:solidFill>
                  <a:srgbClr val="000000"/>
                </a:solidFill>
                <a:latin typeface="Inter" pitchFamily="34" charset="0"/>
                <a:ea typeface="Inter" pitchFamily="34" charset="-122"/>
                <a:cs typeface="Inter" pitchFamily="34" charset="-120"/>
              </a:rPr>
              <a:t>samsung</a:t>
            </a:r>
            <a:endParaRPr lang="en-US" sz="3930" dirty="0"/>
          </a:p>
        </p:txBody>
      </p:sp>
      <p:sp>
        <p:nvSpPr>
          <p:cNvPr id="8" name="Text 5"/>
          <p:cNvSpPr/>
          <p:nvPr/>
        </p:nvSpPr>
        <p:spPr>
          <a:xfrm>
            <a:off x="8063865" y="3014543"/>
            <a:ext cx="3992880" cy="623887"/>
          </a:xfrm>
          <a:prstGeom prst="rect">
            <a:avLst/>
          </a:prstGeom>
          <a:noFill/>
          <a:ln/>
        </p:spPr>
        <p:txBody>
          <a:bodyPr wrap="none" rtlCol="0" anchor="t"/>
          <a:lstStyle/>
          <a:p>
            <a:pPr marL="0" indent="0">
              <a:lnSpc>
                <a:spcPts val="4913"/>
              </a:lnSpc>
              <a:buNone/>
            </a:pPr>
            <a:r>
              <a:rPr lang="en-US" sz="3930" b="1" kern="0" spc="-118" dirty="0">
                <a:solidFill>
                  <a:srgbClr val="000000"/>
                </a:solidFill>
                <a:latin typeface="Inter" pitchFamily="34" charset="0"/>
                <a:ea typeface="Inter" pitchFamily="34" charset="-122"/>
                <a:cs typeface="Inter" pitchFamily="34" charset="-120"/>
              </a:rPr>
              <a:t>SHP-DR708</a:t>
            </a:r>
            <a:endParaRPr lang="en-US" sz="3930" dirty="0"/>
          </a:p>
        </p:txBody>
      </p:sp>
      <p:sp>
        <p:nvSpPr>
          <p:cNvPr id="9" name="Text 6"/>
          <p:cNvSpPr/>
          <p:nvPr/>
        </p:nvSpPr>
        <p:spPr>
          <a:xfrm>
            <a:off x="8063865" y="3937873"/>
            <a:ext cx="3921085" cy="311944"/>
          </a:xfrm>
          <a:prstGeom prst="rect">
            <a:avLst/>
          </a:prstGeom>
          <a:noFill/>
          <a:ln/>
        </p:spPr>
        <p:txBody>
          <a:bodyPr wrap="none" rtlCol="0" anchor="t"/>
          <a:lstStyle/>
          <a:p>
            <a:pPr marL="0" indent="0" algn="l">
              <a:lnSpc>
                <a:spcPts val="2456"/>
              </a:lnSpc>
              <a:buNone/>
            </a:pPr>
            <a:r>
              <a:rPr lang="en-US" sz="1965" b="1" kern="0" spc="-59" dirty="0">
                <a:solidFill>
                  <a:srgbClr val="000000"/>
                </a:solidFill>
                <a:latin typeface="Inter" pitchFamily="34" charset="0"/>
                <a:ea typeface="Inter" pitchFamily="34" charset="-122"/>
                <a:cs typeface="Inter" pitchFamily="34" charset="-120"/>
              </a:rPr>
              <a:t>SMART IoT, WiFi Digital Door Lock</a:t>
            </a:r>
            <a:endParaRPr lang="en-US" sz="1965" dirty="0"/>
          </a:p>
        </p:txBody>
      </p:sp>
      <p:sp>
        <p:nvSpPr>
          <p:cNvPr id="10" name="Text 7"/>
          <p:cNvSpPr/>
          <p:nvPr/>
        </p:nvSpPr>
        <p:spPr>
          <a:xfrm>
            <a:off x="8063865" y="4549259"/>
            <a:ext cx="5817870" cy="319445"/>
          </a:xfrm>
          <a:prstGeom prst="rect">
            <a:avLst/>
          </a:prstGeom>
          <a:noFill/>
          <a:ln/>
        </p:spPr>
        <p:txBody>
          <a:bodyPr wrap="none" rtlCol="0" anchor="t"/>
          <a:lstStyle/>
          <a:p>
            <a:pPr marL="0" indent="0">
              <a:lnSpc>
                <a:spcPts val="2515"/>
              </a:lnSpc>
              <a:buNone/>
            </a:pPr>
            <a:endParaRPr lang="en-US" sz="1572" dirty="0"/>
          </a:p>
        </p:txBody>
      </p:sp>
      <p:sp>
        <p:nvSpPr>
          <p:cNvPr id="11" name="Text 8"/>
          <p:cNvSpPr/>
          <p:nvPr/>
        </p:nvSpPr>
        <p:spPr>
          <a:xfrm>
            <a:off x="8063865" y="5093256"/>
            <a:ext cx="5817870" cy="319445"/>
          </a:xfrm>
          <a:prstGeom prst="rect">
            <a:avLst/>
          </a:prstGeom>
          <a:noFill/>
          <a:ln/>
        </p:spPr>
        <p:txBody>
          <a:bodyPr wrap="none" rtlCol="0" anchor="t"/>
          <a:lstStyle/>
          <a:p>
            <a:pPr marL="0" indent="0">
              <a:lnSpc>
                <a:spcPts val="2515"/>
              </a:lnSpc>
              <a:buNone/>
            </a:pPr>
            <a:endParaRPr lang="en-US" sz="1572" dirty="0"/>
          </a:p>
        </p:txBody>
      </p:sp>
      <p:sp>
        <p:nvSpPr>
          <p:cNvPr id="12" name="Text 9"/>
          <p:cNvSpPr/>
          <p:nvPr/>
        </p:nvSpPr>
        <p:spPr>
          <a:xfrm>
            <a:off x="8063865" y="5637252"/>
            <a:ext cx="5817870" cy="958334"/>
          </a:xfrm>
          <a:prstGeom prst="rect">
            <a:avLst/>
          </a:prstGeom>
          <a:noFill/>
          <a:ln/>
        </p:spPr>
        <p:txBody>
          <a:bodyPr wrap="square" rtlCol="0" anchor="t"/>
          <a:lstStyle/>
          <a:p>
            <a:pPr marL="0" indent="0" algn="r">
              <a:lnSpc>
                <a:spcPts val="2515"/>
              </a:lnSpc>
              <a:buNone/>
            </a:pPr>
            <a:r>
              <a:rPr lang="en-US" sz="1572" kern="0" spc="-31" dirty="0">
                <a:solidFill>
                  <a:srgbClr val="272525"/>
                </a:solidFill>
                <a:latin typeface="Inter" pitchFamily="34" charset="0"/>
                <a:ea typeface="Inter" pitchFamily="34" charset="-122"/>
                <a:cs typeface="Inter" pitchFamily="34" charset="-120"/>
              </a:rPr>
              <a:t>یک مدل ممتاز با تشخیص اثر انگشت و خدمات برنامه تلفن هوشمند نسخه انگلیسی از توزیع کننده مجاز Samsung Digital Door Lock استفاده محلی در سنگاپور با تایید IMDA</a:t>
            </a:r>
            <a:endParaRPr lang="en-US" sz="1572" dirty="0"/>
          </a:p>
        </p:txBody>
      </p:sp>
      <p:sp>
        <p:nvSpPr>
          <p:cNvPr id="13" name="Text 10"/>
          <p:cNvSpPr/>
          <p:nvPr/>
        </p:nvSpPr>
        <p:spPr>
          <a:xfrm>
            <a:off x="8063865" y="6820138"/>
            <a:ext cx="5817870" cy="319445"/>
          </a:xfrm>
          <a:prstGeom prst="rect">
            <a:avLst/>
          </a:prstGeom>
          <a:noFill/>
          <a:ln/>
        </p:spPr>
        <p:txBody>
          <a:bodyPr wrap="none" rtlCol="0" anchor="t"/>
          <a:lstStyle/>
          <a:p>
            <a:pPr marL="0" indent="0">
              <a:lnSpc>
                <a:spcPts val="2515"/>
              </a:lnSpc>
              <a:buNone/>
            </a:pPr>
            <a:endParaRPr lang="en-US" sz="1572" dirty="0"/>
          </a:p>
        </p:txBody>
      </p:sp>
      <p:sp>
        <p:nvSpPr>
          <p:cNvPr id="14" name="Text 11"/>
          <p:cNvSpPr/>
          <p:nvPr/>
        </p:nvSpPr>
        <p:spPr>
          <a:xfrm>
            <a:off x="8063865" y="7364135"/>
            <a:ext cx="5817870" cy="319445"/>
          </a:xfrm>
          <a:prstGeom prst="rect">
            <a:avLst/>
          </a:prstGeom>
          <a:noFill/>
          <a:ln/>
        </p:spPr>
        <p:txBody>
          <a:bodyPr wrap="none" rtlCol="0" anchor="t"/>
          <a:lstStyle/>
          <a:p>
            <a:pPr marL="0" indent="0">
              <a:lnSpc>
                <a:spcPts val="2515"/>
              </a:lnSpc>
              <a:buNone/>
            </a:pPr>
            <a:endParaRPr lang="en-US" sz="1572"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386"/>
          </a:xfrm>
          <a:prstGeom prst="rect">
            <a:avLst/>
          </a:prstGeom>
          <a:solidFill>
            <a:srgbClr val="FFFFFF"/>
          </a:solidFill>
          <a:ln w="11192">
            <a:solidFill>
              <a:srgbClr val="E5E0DF"/>
            </a:solidFill>
            <a:prstDash val="solid"/>
          </a:ln>
        </p:spPr>
      </p:sp>
      <p:sp>
        <p:nvSpPr>
          <p:cNvPr id="4" name="Shape 2"/>
          <p:cNvSpPr/>
          <p:nvPr/>
        </p:nvSpPr>
        <p:spPr>
          <a:xfrm>
            <a:off x="0" y="0"/>
            <a:ext cx="14630400" cy="8231386"/>
          </a:xfrm>
          <a:prstGeom prst="rect">
            <a:avLst/>
          </a:prstGeom>
          <a:solidFill>
            <a:srgbClr val="F2F2F2"/>
          </a:solidFill>
          <a:ln/>
        </p:spPr>
      </p:sp>
      <p:sp>
        <p:nvSpPr>
          <p:cNvPr id="5" name="Text 3"/>
          <p:cNvSpPr/>
          <p:nvPr/>
        </p:nvSpPr>
        <p:spPr>
          <a:xfrm>
            <a:off x="5650706" y="495419"/>
            <a:ext cx="5943243" cy="450294"/>
          </a:xfrm>
          <a:prstGeom prst="rect">
            <a:avLst/>
          </a:prstGeom>
          <a:noFill/>
          <a:ln/>
        </p:spPr>
        <p:txBody>
          <a:bodyPr wrap="none" rtlCol="0" anchor="t"/>
          <a:lstStyle/>
          <a:p>
            <a:pPr marL="0" indent="0" algn="r">
              <a:lnSpc>
                <a:spcPts val="3546"/>
              </a:lnSpc>
              <a:buNone/>
            </a:pPr>
            <a:r>
              <a:rPr lang="en-US" sz="2837" b="1" kern="0" spc="-85" dirty="0">
                <a:solidFill>
                  <a:srgbClr val="000000"/>
                </a:solidFill>
                <a:latin typeface="Inter" pitchFamily="34" charset="0"/>
                <a:ea typeface="Inter" pitchFamily="34" charset="-122"/>
                <a:cs typeface="Inter" pitchFamily="34" charset="-120"/>
              </a:rPr>
              <a:t>SHP-DR708شیوه های احراز هویت در قفل </a:t>
            </a:r>
            <a:endParaRPr lang="en-US" sz="2837" dirty="0"/>
          </a:p>
        </p:txBody>
      </p:sp>
      <p:sp>
        <p:nvSpPr>
          <p:cNvPr id="6" name="Shape 4"/>
          <p:cNvSpPr/>
          <p:nvPr/>
        </p:nvSpPr>
        <p:spPr>
          <a:xfrm>
            <a:off x="3036332" y="3584138"/>
            <a:ext cx="8557617" cy="35957"/>
          </a:xfrm>
          <a:prstGeom prst="roundRect">
            <a:avLst>
              <a:gd name="adj" fmla="val 225471"/>
            </a:avLst>
          </a:prstGeom>
          <a:solidFill>
            <a:srgbClr val="AFB3E9"/>
          </a:solidFill>
          <a:ln/>
        </p:spPr>
      </p:sp>
      <p:sp>
        <p:nvSpPr>
          <p:cNvPr id="7" name="Shape 5"/>
          <p:cNvSpPr/>
          <p:nvPr/>
        </p:nvSpPr>
        <p:spPr>
          <a:xfrm>
            <a:off x="4384477" y="3584079"/>
            <a:ext cx="35957" cy="630555"/>
          </a:xfrm>
          <a:prstGeom prst="roundRect">
            <a:avLst>
              <a:gd name="adj" fmla="val 225471"/>
            </a:avLst>
          </a:prstGeom>
          <a:solidFill>
            <a:srgbClr val="AFB3E9"/>
          </a:solidFill>
          <a:ln/>
        </p:spPr>
      </p:sp>
      <p:sp>
        <p:nvSpPr>
          <p:cNvPr id="8" name="Shape 6"/>
          <p:cNvSpPr/>
          <p:nvPr/>
        </p:nvSpPr>
        <p:spPr>
          <a:xfrm>
            <a:off x="4199811" y="3381554"/>
            <a:ext cx="405289" cy="405289"/>
          </a:xfrm>
          <a:prstGeom prst="roundRect">
            <a:avLst>
              <a:gd name="adj" fmla="val 20004"/>
            </a:avLst>
          </a:prstGeom>
          <a:solidFill>
            <a:srgbClr val="D7D9F4"/>
          </a:solidFill>
          <a:ln w="11192">
            <a:solidFill>
              <a:srgbClr val="AFB3E9"/>
            </a:solidFill>
            <a:prstDash val="solid"/>
          </a:ln>
        </p:spPr>
      </p:sp>
      <p:sp>
        <p:nvSpPr>
          <p:cNvPr id="9" name="Text 7"/>
          <p:cNvSpPr/>
          <p:nvPr/>
        </p:nvSpPr>
        <p:spPr>
          <a:xfrm>
            <a:off x="4339471" y="3415248"/>
            <a:ext cx="125968" cy="337780"/>
          </a:xfrm>
          <a:prstGeom prst="rect">
            <a:avLst/>
          </a:prstGeom>
          <a:noFill/>
          <a:ln/>
        </p:spPr>
        <p:txBody>
          <a:bodyPr wrap="none" rtlCol="0" anchor="t"/>
          <a:lstStyle/>
          <a:p>
            <a:pPr marL="0" indent="0" algn="ctr">
              <a:lnSpc>
                <a:spcPts val="2660"/>
              </a:lnSpc>
              <a:buNone/>
            </a:pPr>
            <a:r>
              <a:rPr lang="en-US" sz="2128" b="1" kern="0" spc="-28" dirty="0">
                <a:solidFill>
                  <a:srgbClr val="272525"/>
                </a:solidFill>
                <a:latin typeface="Inter" pitchFamily="34" charset="0"/>
                <a:ea typeface="Inter" pitchFamily="34" charset="-122"/>
                <a:cs typeface="Inter" pitchFamily="34" charset="-120"/>
              </a:rPr>
              <a:t>1</a:t>
            </a:r>
            <a:endParaRPr lang="en-US" sz="2128" dirty="0"/>
          </a:p>
        </p:txBody>
      </p:sp>
      <p:sp>
        <p:nvSpPr>
          <p:cNvPr id="10" name="Shape 8"/>
          <p:cNvSpPr/>
          <p:nvPr/>
        </p:nvSpPr>
        <p:spPr>
          <a:xfrm>
            <a:off x="3973949" y="4516755"/>
            <a:ext cx="152400" cy="152400"/>
          </a:xfrm>
          <a:prstGeom prst="roundRect">
            <a:avLst>
              <a:gd name="adj" fmla="val 36000"/>
            </a:avLst>
          </a:prstGeom>
          <a:solidFill>
            <a:srgbClr val="F7F3F2"/>
          </a:solidFill>
          <a:ln/>
        </p:spPr>
      </p:sp>
      <p:sp>
        <p:nvSpPr>
          <p:cNvPr id="11" name="Shape 9"/>
          <p:cNvSpPr/>
          <p:nvPr/>
        </p:nvSpPr>
        <p:spPr>
          <a:xfrm>
            <a:off x="3988753" y="4531559"/>
            <a:ext cx="122793" cy="122793"/>
          </a:xfrm>
          <a:prstGeom prst="roundRect">
            <a:avLst>
              <a:gd name="adj" fmla="val 744660409"/>
            </a:avLst>
          </a:prstGeom>
          <a:noFill/>
          <a:ln w="15240">
            <a:solidFill>
              <a:srgbClr val="726E6E"/>
            </a:solidFill>
            <a:prstDash val="solid"/>
          </a:ln>
        </p:spPr>
      </p:sp>
      <p:sp>
        <p:nvSpPr>
          <p:cNvPr id="12" name="Text 10"/>
          <p:cNvSpPr/>
          <p:nvPr/>
        </p:nvSpPr>
        <p:spPr>
          <a:xfrm>
            <a:off x="4013665" y="4601739"/>
            <a:ext cx="9493" cy="9492"/>
          </a:xfrm>
          <a:prstGeom prst="rect">
            <a:avLst/>
          </a:prstGeom>
          <a:noFill/>
          <a:ln/>
        </p:spPr>
        <p:txBody>
          <a:bodyPr wrap="none" rtlCol="0" anchor="t"/>
          <a:lstStyle/>
          <a:p>
            <a:pPr marL="0" indent="0" algn="ctr">
              <a:lnSpc>
                <a:spcPts val="864"/>
              </a:lnSpc>
              <a:buNone/>
            </a:pPr>
            <a:r>
              <a:rPr lang="en-US" sz="720" kern="0" spc="-28" dirty="0">
                <a:solidFill>
                  <a:srgbClr val="726E6E"/>
                </a:solidFill>
                <a:latin typeface="Inter" pitchFamily="34" charset="0"/>
                <a:ea typeface="Inter" pitchFamily="34" charset="-122"/>
                <a:cs typeface="Inter" pitchFamily="34" charset="-120"/>
              </a:rPr>
              <a:t>Loading...</a:t>
            </a:r>
            <a:endParaRPr lang="en-US" sz="720" dirty="0"/>
          </a:p>
        </p:txBody>
      </p:sp>
      <p:pic>
        <p:nvPicPr>
          <p:cNvPr id="13" name="Image 0" descr="preencoded.png"/>
          <p:cNvPicPr>
            <a:picLocks noChangeAspect="1"/>
          </p:cNvPicPr>
          <p:nvPr/>
        </p:nvPicPr>
        <p:blipFill>
          <a:blip r:embed="rId3"/>
          <a:stretch>
            <a:fillRect/>
          </a:stretch>
        </p:blipFill>
        <p:spPr>
          <a:xfrm>
            <a:off x="3882033" y="4597479"/>
            <a:ext cx="1040844" cy="1044416"/>
          </a:xfrm>
          <a:prstGeom prst="rect">
            <a:avLst/>
          </a:prstGeom>
        </p:spPr>
      </p:pic>
      <p:sp>
        <p:nvSpPr>
          <p:cNvPr id="14" name="Text 11"/>
          <p:cNvSpPr/>
          <p:nvPr/>
        </p:nvSpPr>
        <p:spPr>
          <a:xfrm>
            <a:off x="3216473" y="5844540"/>
            <a:ext cx="2372082" cy="675561"/>
          </a:xfrm>
          <a:prstGeom prst="rect">
            <a:avLst/>
          </a:prstGeom>
          <a:noFill/>
          <a:ln/>
        </p:spPr>
        <p:txBody>
          <a:bodyPr wrap="square" rtlCol="0" anchor="t"/>
          <a:lstStyle/>
          <a:p>
            <a:pPr marL="0" indent="0" algn="ctr">
              <a:lnSpc>
                <a:spcPts val="2660"/>
              </a:lnSpc>
              <a:buNone/>
            </a:pPr>
            <a:r>
              <a:rPr lang="en-US" sz="2128" b="1" kern="0" spc="-64" dirty="0">
                <a:solidFill>
                  <a:srgbClr val="272525"/>
                </a:solidFill>
                <a:latin typeface="Inter" pitchFamily="34" charset="0"/>
                <a:ea typeface="Inter" pitchFamily="34" charset="-122"/>
                <a:cs typeface="Inter" pitchFamily="34" charset="-120"/>
              </a:rPr>
              <a:t>SMARTPHONE APP</a:t>
            </a:r>
            <a:endParaRPr lang="en-US" sz="2128" dirty="0"/>
          </a:p>
        </p:txBody>
      </p:sp>
      <p:sp>
        <p:nvSpPr>
          <p:cNvPr id="15" name="Shape 12"/>
          <p:cNvSpPr/>
          <p:nvPr/>
        </p:nvSpPr>
        <p:spPr>
          <a:xfrm>
            <a:off x="5840849" y="2953643"/>
            <a:ext cx="35957" cy="630555"/>
          </a:xfrm>
          <a:prstGeom prst="roundRect">
            <a:avLst>
              <a:gd name="adj" fmla="val 225471"/>
            </a:avLst>
          </a:prstGeom>
          <a:solidFill>
            <a:srgbClr val="AFB3E9"/>
          </a:solidFill>
          <a:ln/>
        </p:spPr>
      </p:sp>
      <p:sp>
        <p:nvSpPr>
          <p:cNvPr id="16" name="Shape 13"/>
          <p:cNvSpPr/>
          <p:nvPr/>
        </p:nvSpPr>
        <p:spPr>
          <a:xfrm>
            <a:off x="5656183" y="3381554"/>
            <a:ext cx="405289" cy="405289"/>
          </a:xfrm>
          <a:prstGeom prst="roundRect">
            <a:avLst>
              <a:gd name="adj" fmla="val 20004"/>
            </a:avLst>
          </a:prstGeom>
          <a:solidFill>
            <a:srgbClr val="D7D9F4"/>
          </a:solidFill>
          <a:ln w="11192">
            <a:solidFill>
              <a:srgbClr val="AFB3E9"/>
            </a:solidFill>
            <a:prstDash val="solid"/>
          </a:ln>
        </p:spPr>
      </p:sp>
      <p:sp>
        <p:nvSpPr>
          <p:cNvPr id="17" name="Text 14"/>
          <p:cNvSpPr/>
          <p:nvPr/>
        </p:nvSpPr>
        <p:spPr>
          <a:xfrm>
            <a:off x="5776793" y="3415248"/>
            <a:ext cx="164068" cy="337780"/>
          </a:xfrm>
          <a:prstGeom prst="rect">
            <a:avLst/>
          </a:prstGeom>
          <a:noFill/>
          <a:ln/>
        </p:spPr>
        <p:txBody>
          <a:bodyPr wrap="none" rtlCol="0" anchor="t"/>
          <a:lstStyle/>
          <a:p>
            <a:pPr marL="0" indent="0" algn="ctr">
              <a:lnSpc>
                <a:spcPts val="2660"/>
              </a:lnSpc>
              <a:buNone/>
            </a:pPr>
            <a:r>
              <a:rPr lang="en-US" sz="2128" b="1" kern="0" spc="-28" dirty="0">
                <a:solidFill>
                  <a:srgbClr val="272525"/>
                </a:solidFill>
                <a:latin typeface="Inter" pitchFamily="34" charset="0"/>
                <a:ea typeface="Inter" pitchFamily="34" charset="-122"/>
                <a:cs typeface="Inter" pitchFamily="34" charset="-120"/>
              </a:rPr>
              <a:t>2</a:t>
            </a:r>
            <a:endParaRPr lang="en-US" sz="2128" dirty="0"/>
          </a:p>
        </p:txBody>
      </p:sp>
      <p:pic>
        <p:nvPicPr>
          <p:cNvPr id="18" name="Image 1" descr="preencoded.png"/>
          <p:cNvPicPr>
            <a:picLocks noChangeAspect="1"/>
          </p:cNvPicPr>
          <p:nvPr/>
        </p:nvPicPr>
        <p:blipFill>
          <a:blip r:embed="rId4"/>
          <a:stretch>
            <a:fillRect/>
          </a:stretch>
        </p:blipFill>
        <p:spPr>
          <a:xfrm>
            <a:off x="5318284" y="1148358"/>
            <a:ext cx="1080968" cy="1084659"/>
          </a:xfrm>
          <a:prstGeom prst="rect">
            <a:avLst/>
          </a:prstGeom>
        </p:spPr>
      </p:pic>
      <p:sp>
        <p:nvSpPr>
          <p:cNvPr id="19" name="Text 15"/>
          <p:cNvSpPr/>
          <p:nvPr/>
        </p:nvSpPr>
        <p:spPr>
          <a:xfrm>
            <a:off x="4777859" y="2435662"/>
            <a:ext cx="2161937" cy="337780"/>
          </a:xfrm>
          <a:prstGeom prst="rect">
            <a:avLst/>
          </a:prstGeom>
          <a:noFill/>
          <a:ln/>
        </p:spPr>
        <p:txBody>
          <a:bodyPr wrap="none" rtlCol="0" anchor="t"/>
          <a:lstStyle/>
          <a:p>
            <a:pPr marL="0" indent="0" algn="ctr">
              <a:lnSpc>
                <a:spcPts val="2660"/>
              </a:lnSpc>
              <a:buNone/>
            </a:pPr>
            <a:r>
              <a:rPr lang="en-US" sz="2128" b="1" kern="0" spc="-64" dirty="0">
                <a:solidFill>
                  <a:srgbClr val="272525"/>
                </a:solidFill>
                <a:latin typeface="Inter" pitchFamily="34" charset="0"/>
                <a:ea typeface="Inter" pitchFamily="34" charset="-122"/>
                <a:cs typeface="Inter" pitchFamily="34" charset="-120"/>
              </a:rPr>
              <a:t>NFC</a:t>
            </a:r>
            <a:endParaRPr lang="en-US" sz="2128" dirty="0"/>
          </a:p>
        </p:txBody>
      </p:sp>
      <p:sp>
        <p:nvSpPr>
          <p:cNvPr id="20" name="Shape 16"/>
          <p:cNvSpPr/>
          <p:nvPr/>
        </p:nvSpPr>
        <p:spPr>
          <a:xfrm>
            <a:off x="7297103" y="3584079"/>
            <a:ext cx="35957" cy="630555"/>
          </a:xfrm>
          <a:prstGeom prst="roundRect">
            <a:avLst>
              <a:gd name="adj" fmla="val 225471"/>
            </a:avLst>
          </a:prstGeom>
          <a:solidFill>
            <a:srgbClr val="AFB3E9"/>
          </a:solidFill>
          <a:ln/>
        </p:spPr>
      </p:sp>
      <p:sp>
        <p:nvSpPr>
          <p:cNvPr id="21" name="Shape 17"/>
          <p:cNvSpPr/>
          <p:nvPr/>
        </p:nvSpPr>
        <p:spPr>
          <a:xfrm>
            <a:off x="7112437" y="3381554"/>
            <a:ext cx="405289" cy="405289"/>
          </a:xfrm>
          <a:prstGeom prst="roundRect">
            <a:avLst>
              <a:gd name="adj" fmla="val 20004"/>
            </a:avLst>
          </a:prstGeom>
          <a:solidFill>
            <a:srgbClr val="D7D9F4"/>
          </a:solidFill>
          <a:ln w="11192">
            <a:solidFill>
              <a:srgbClr val="AFB3E9"/>
            </a:solidFill>
            <a:prstDash val="solid"/>
          </a:ln>
        </p:spPr>
      </p:sp>
      <p:sp>
        <p:nvSpPr>
          <p:cNvPr id="22" name="Text 18"/>
          <p:cNvSpPr/>
          <p:nvPr/>
        </p:nvSpPr>
        <p:spPr>
          <a:xfrm>
            <a:off x="7229237" y="3415248"/>
            <a:ext cx="171688" cy="337780"/>
          </a:xfrm>
          <a:prstGeom prst="rect">
            <a:avLst/>
          </a:prstGeom>
          <a:noFill/>
          <a:ln/>
        </p:spPr>
        <p:txBody>
          <a:bodyPr wrap="none" rtlCol="0" anchor="t"/>
          <a:lstStyle/>
          <a:p>
            <a:pPr marL="0" indent="0" algn="ctr">
              <a:lnSpc>
                <a:spcPts val="2660"/>
              </a:lnSpc>
              <a:buNone/>
            </a:pPr>
            <a:r>
              <a:rPr lang="en-US" sz="2128" b="1" kern="0" spc="-28" dirty="0">
                <a:solidFill>
                  <a:srgbClr val="272525"/>
                </a:solidFill>
                <a:latin typeface="Inter" pitchFamily="34" charset="0"/>
                <a:ea typeface="Inter" pitchFamily="34" charset="-122"/>
                <a:cs typeface="Inter" pitchFamily="34" charset="-120"/>
              </a:rPr>
              <a:t>3</a:t>
            </a:r>
            <a:endParaRPr lang="en-US" sz="2128" dirty="0"/>
          </a:p>
        </p:txBody>
      </p:sp>
      <p:pic>
        <p:nvPicPr>
          <p:cNvPr id="23" name="Image 2" descr="preencoded.png"/>
          <p:cNvPicPr>
            <a:picLocks noChangeAspect="1"/>
          </p:cNvPicPr>
          <p:nvPr/>
        </p:nvPicPr>
        <p:blipFill>
          <a:blip r:embed="rId5"/>
          <a:stretch>
            <a:fillRect/>
          </a:stretch>
        </p:blipFill>
        <p:spPr>
          <a:xfrm>
            <a:off x="6774537" y="4394835"/>
            <a:ext cx="1080968" cy="1084659"/>
          </a:xfrm>
          <a:prstGeom prst="rect">
            <a:avLst/>
          </a:prstGeom>
        </p:spPr>
      </p:pic>
      <p:sp>
        <p:nvSpPr>
          <p:cNvPr id="24" name="Text 19"/>
          <p:cNvSpPr/>
          <p:nvPr/>
        </p:nvSpPr>
        <p:spPr>
          <a:xfrm>
            <a:off x="6234113" y="5682139"/>
            <a:ext cx="2161937" cy="337780"/>
          </a:xfrm>
          <a:prstGeom prst="rect">
            <a:avLst/>
          </a:prstGeom>
          <a:noFill/>
          <a:ln/>
        </p:spPr>
        <p:txBody>
          <a:bodyPr wrap="none" rtlCol="0" anchor="t"/>
          <a:lstStyle/>
          <a:p>
            <a:pPr marL="0" indent="0" algn="ctr">
              <a:lnSpc>
                <a:spcPts val="2660"/>
              </a:lnSpc>
              <a:buNone/>
            </a:pPr>
            <a:r>
              <a:rPr lang="en-US" sz="2128" b="1" kern="0" spc="-64" dirty="0">
                <a:solidFill>
                  <a:srgbClr val="272525"/>
                </a:solidFill>
                <a:latin typeface="Inter" pitchFamily="34" charset="0"/>
                <a:ea typeface="Inter" pitchFamily="34" charset="-122"/>
                <a:cs typeface="Inter" pitchFamily="34" charset="-120"/>
              </a:rPr>
              <a:t>NUMBER PAD</a:t>
            </a:r>
            <a:endParaRPr lang="en-US" sz="2128" dirty="0"/>
          </a:p>
        </p:txBody>
      </p:sp>
      <p:sp>
        <p:nvSpPr>
          <p:cNvPr id="25" name="Shape 20"/>
          <p:cNvSpPr/>
          <p:nvPr/>
        </p:nvSpPr>
        <p:spPr>
          <a:xfrm>
            <a:off x="8753356" y="2953643"/>
            <a:ext cx="35957" cy="630555"/>
          </a:xfrm>
          <a:prstGeom prst="roundRect">
            <a:avLst>
              <a:gd name="adj" fmla="val 225471"/>
            </a:avLst>
          </a:prstGeom>
          <a:solidFill>
            <a:srgbClr val="AFB3E9"/>
          </a:solidFill>
          <a:ln/>
        </p:spPr>
      </p:sp>
      <p:sp>
        <p:nvSpPr>
          <p:cNvPr id="26" name="Shape 21"/>
          <p:cNvSpPr/>
          <p:nvPr/>
        </p:nvSpPr>
        <p:spPr>
          <a:xfrm>
            <a:off x="8568690" y="3381554"/>
            <a:ext cx="405289" cy="405289"/>
          </a:xfrm>
          <a:prstGeom prst="roundRect">
            <a:avLst>
              <a:gd name="adj" fmla="val 20004"/>
            </a:avLst>
          </a:prstGeom>
          <a:solidFill>
            <a:srgbClr val="D7D9F4"/>
          </a:solidFill>
          <a:ln w="11192">
            <a:solidFill>
              <a:srgbClr val="AFB3E9"/>
            </a:solidFill>
            <a:prstDash val="solid"/>
          </a:ln>
        </p:spPr>
      </p:sp>
      <p:sp>
        <p:nvSpPr>
          <p:cNvPr id="27" name="Text 22"/>
          <p:cNvSpPr/>
          <p:nvPr/>
        </p:nvSpPr>
        <p:spPr>
          <a:xfrm>
            <a:off x="8681680" y="3415248"/>
            <a:ext cx="179308" cy="337780"/>
          </a:xfrm>
          <a:prstGeom prst="rect">
            <a:avLst/>
          </a:prstGeom>
          <a:noFill/>
          <a:ln/>
        </p:spPr>
        <p:txBody>
          <a:bodyPr wrap="none" rtlCol="0" anchor="t"/>
          <a:lstStyle/>
          <a:p>
            <a:pPr marL="0" indent="0" algn="ctr">
              <a:lnSpc>
                <a:spcPts val="2660"/>
              </a:lnSpc>
              <a:buNone/>
            </a:pPr>
            <a:r>
              <a:rPr lang="en-US" sz="2128" b="1" kern="0" spc="-28" dirty="0">
                <a:solidFill>
                  <a:srgbClr val="272525"/>
                </a:solidFill>
                <a:latin typeface="Inter" pitchFamily="34" charset="0"/>
                <a:ea typeface="Inter" pitchFamily="34" charset="-122"/>
                <a:cs typeface="Inter" pitchFamily="34" charset="-120"/>
              </a:rPr>
              <a:t>4</a:t>
            </a:r>
            <a:endParaRPr lang="en-US" sz="2128" dirty="0"/>
          </a:p>
        </p:txBody>
      </p:sp>
      <p:pic>
        <p:nvPicPr>
          <p:cNvPr id="28" name="Image 3" descr="preencoded.png"/>
          <p:cNvPicPr>
            <a:picLocks noChangeAspect="1"/>
          </p:cNvPicPr>
          <p:nvPr/>
        </p:nvPicPr>
        <p:blipFill>
          <a:blip r:embed="rId6"/>
          <a:stretch>
            <a:fillRect/>
          </a:stretch>
        </p:blipFill>
        <p:spPr>
          <a:xfrm>
            <a:off x="8230910" y="1148358"/>
            <a:ext cx="1080968" cy="1084659"/>
          </a:xfrm>
          <a:prstGeom prst="rect">
            <a:avLst/>
          </a:prstGeom>
        </p:spPr>
      </p:pic>
      <p:sp>
        <p:nvSpPr>
          <p:cNvPr id="29" name="Text 23"/>
          <p:cNvSpPr/>
          <p:nvPr/>
        </p:nvSpPr>
        <p:spPr>
          <a:xfrm>
            <a:off x="7690366" y="2435662"/>
            <a:ext cx="2161937" cy="337780"/>
          </a:xfrm>
          <a:prstGeom prst="rect">
            <a:avLst/>
          </a:prstGeom>
          <a:noFill/>
          <a:ln/>
        </p:spPr>
        <p:txBody>
          <a:bodyPr wrap="none" rtlCol="0" anchor="t"/>
          <a:lstStyle/>
          <a:p>
            <a:pPr marL="0" indent="0" algn="ctr">
              <a:lnSpc>
                <a:spcPts val="2660"/>
              </a:lnSpc>
              <a:buNone/>
            </a:pPr>
            <a:r>
              <a:rPr lang="en-US" sz="2128" b="1" kern="0" spc="-64" dirty="0">
                <a:solidFill>
                  <a:srgbClr val="272525"/>
                </a:solidFill>
                <a:latin typeface="Inter" pitchFamily="34" charset="0"/>
                <a:ea typeface="Inter" pitchFamily="34" charset="-122"/>
                <a:cs typeface="Inter" pitchFamily="34" charset="-120"/>
              </a:rPr>
              <a:t>FINGERPRINT</a:t>
            </a:r>
            <a:endParaRPr lang="en-US" sz="2128" dirty="0"/>
          </a:p>
        </p:txBody>
      </p:sp>
      <p:sp>
        <p:nvSpPr>
          <p:cNvPr id="30" name="Shape 24"/>
          <p:cNvSpPr/>
          <p:nvPr/>
        </p:nvSpPr>
        <p:spPr>
          <a:xfrm>
            <a:off x="10209728" y="3584079"/>
            <a:ext cx="35957" cy="630555"/>
          </a:xfrm>
          <a:prstGeom prst="roundRect">
            <a:avLst>
              <a:gd name="adj" fmla="val 225471"/>
            </a:avLst>
          </a:prstGeom>
          <a:solidFill>
            <a:srgbClr val="AFB3E9"/>
          </a:solidFill>
          <a:ln/>
        </p:spPr>
      </p:sp>
      <p:sp>
        <p:nvSpPr>
          <p:cNvPr id="31" name="Shape 25"/>
          <p:cNvSpPr/>
          <p:nvPr/>
        </p:nvSpPr>
        <p:spPr>
          <a:xfrm>
            <a:off x="10025063" y="3381554"/>
            <a:ext cx="405289" cy="405289"/>
          </a:xfrm>
          <a:prstGeom prst="roundRect">
            <a:avLst>
              <a:gd name="adj" fmla="val 20004"/>
            </a:avLst>
          </a:prstGeom>
          <a:solidFill>
            <a:srgbClr val="D7D9F4"/>
          </a:solidFill>
          <a:ln w="11192">
            <a:solidFill>
              <a:srgbClr val="AFB3E9"/>
            </a:solidFill>
            <a:prstDash val="solid"/>
          </a:ln>
        </p:spPr>
      </p:sp>
      <p:sp>
        <p:nvSpPr>
          <p:cNvPr id="32" name="Text 26"/>
          <p:cNvSpPr/>
          <p:nvPr/>
        </p:nvSpPr>
        <p:spPr>
          <a:xfrm>
            <a:off x="10141863" y="3415248"/>
            <a:ext cx="171688" cy="337780"/>
          </a:xfrm>
          <a:prstGeom prst="rect">
            <a:avLst/>
          </a:prstGeom>
          <a:noFill/>
          <a:ln/>
        </p:spPr>
        <p:txBody>
          <a:bodyPr wrap="none" rtlCol="0" anchor="t"/>
          <a:lstStyle/>
          <a:p>
            <a:pPr marL="0" indent="0" algn="ctr">
              <a:lnSpc>
                <a:spcPts val="2660"/>
              </a:lnSpc>
              <a:buNone/>
            </a:pPr>
            <a:r>
              <a:rPr lang="en-US" sz="2128" b="1" kern="0" spc="-28" dirty="0">
                <a:solidFill>
                  <a:srgbClr val="272525"/>
                </a:solidFill>
                <a:latin typeface="Inter" pitchFamily="34" charset="0"/>
                <a:ea typeface="Inter" pitchFamily="34" charset="-122"/>
                <a:cs typeface="Inter" pitchFamily="34" charset="-120"/>
              </a:rPr>
              <a:t>5</a:t>
            </a:r>
            <a:endParaRPr lang="en-US" sz="2128" dirty="0"/>
          </a:p>
        </p:txBody>
      </p:sp>
      <p:pic>
        <p:nvPicPr>
          <p:cNvPr id="33" name="Image 4" descr="preencoded.png"/>
          <p:cNvPicPr>
            <a:picLocks noChangeAspect="1"/>
          </p:cNvPicPr>
          <p:nvPr/>
        </p:nvPicPr>
        <p:blipFill>
          <a:blip r:embed="rId7"/>
          <a:stretch>
            <a:fillRect/>
          </a:stretch>
        </p:blipFill>
        <p:spPr>
          <a:xfrm>
            <a:off x="9672161" y="4394835"/>
            <a:ext cx="1110972" cy="1114782"/>
          </a:xfrm>
          <a:prstGeom prst="rect">
            <a:avLst/>
          </a:prstGeom>
        </p:spPr>
      </p:pic>
      <p:sp>
        <p:nvSpPr>
          <p:cNvPr id="34" name="Text 27"/>
          <p:cNvSpPr/>
          <p:nvPr/>
        </p:nvSpPr>
        <p:spPr>
          <a:xfrm>
            <a:off x="9057561" y="5712262"/>
            <a:ext cx="2340173" cy="337780"/>
          </a:xfrm>
          <a:prstGeom prst="rect">
            <a:avLst/>
          </a:prstGeom>
          <a:noFill/>
          <a:ln/>
        </p:spPr>
        <p:txBody>
          <a:bodyPr wrap="none" rtlCol="0" anchor="t"/>
          <a:lstStyle/>
          <a:p>
            <a:pPr marL="0" indent="0" algn="ctr">
              <a:lnSpc>
                <a:spcPts val="2660"/>
              </a:lnSpc>
              <a:buNone/>
            </a:pPr>
            <a:r>
              <a:rPr lang="en-US" sz="2128" b="1" kern="0" spc="-64" dirty="0">
                <a:solidFill>
                  <a:srgbClr val="272525"/>
                </a:solidFill>
                <a:latin typeface="Inter" pitchFamily="34" charset="0"/>
                <a:ea typeface="Inter" pitchFamily="34" charset="-122"/>
                <a:cs typeface="Inter" pitchFamily="34" charset="-120"/>
              </a:rPr>
              <a:t>MECHANICAL KEY</a:t>
            </a:r>
            <a:endParaRPr lang="en-US" sz="2128" dirty="0"/>
          </a:p>
        </p:txBody>
      </p:sp>
      <p:sp>
        <p:nvSpPr>
          <p:cNvPr id="35" name="Text 28"/>
          <p:cNvSpPr/>
          <p:nvPr/>
        </p:nvSpPr>
        <p:spPr>
          <a:xfrm>
            <a:off x="3036332" y="6790253"/>
            <a:ext cx="2161937" cy="337780"/>
          </a:xfrm>
          <a:prstGeom prst="rect">
            <a:avLst/>
          </a:prstGeom>
          <a:noFill/>
          <a:ln/>
        </p:spPr>
        <p:txBody>
          <a:bodyPr wrap="none" rtlCol="0" anchor="t"/>
          <a:lstStyle/>
          <a:p>
            <a:pPr marL="0" indent="0" algn="l">
              <a:lnSpc>
                <a:spcPts val="2660"/>
              </a:lnSpc>
              <a:buNone/>
            </a:pPr>
            <a:endParaRPr lang="en-US" sz="2128" dirty="0"/>
          </a:p>
        </p:txBody>
      </p:sp>
      <p:sp>
        <p:nvSpPr>
          <p:cNvPr id="36" name="Text 29"/>
          <p:cNvSpPr/>
          <p:nvPr/>
        </p:nvSpPr>
        <p:spPr>
          <a:xfrm>
            <a:off x="3036332" y="7398187"/>
            <a:ext cx="2161937" cy="337780"/>
          </a:xfrm>
          <a:prstGeom prst="rect">
            <a:avLst/>
          </a:prstGeom>
          <a:noFill/>
          <a:ln/>
        </p:spPr>
        <p:txBody>
          <a:bodyPr wrap="none" rtlCol="0" anchor="t"/>
          <a:lstStyle/>
          <a:p>
            <a:pPr marL="0" indent="0">
              <a:lnSpc>
                <a:spcPts val="2660"/>
              </a:lnSpc>
              <a:buNone/>
            </a:pPr>
            <a:endParaRPr lang="en-US" sz="212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4005"/>
          </a:xfrm>
          <a:prstGeom prst="rect">
            <a:avLst/>
          </a:prstGeom>
          <a:solidFill>
            <a:srgbClr val="FFFFFF"/>
          </a:solidFill>
          <a:ln w="12263">
            <a:solidFill>
              <a:srgbClr val="E5E0DF"/>
            </a:solidFill>
            <a:prstDash val="solid"/>
          </a:ln>
        </p:spPr>
      </p:sp>
      <p:sp>
        <p:nvSpPr>
          <p:cNvPr id="4" name="Shape 2"/>
          <p:cNvSpPr/>
          <p:nvPr/>
        </p:nvSpPr>
        <p:spPr>
          <a:xfrm>
            <a:off x="0" y="0"/>
            <a:ext cx="14630400" cy="8234005"/>
          </a:xfrm>
          <a:prstGeom prst="rect">
            <a:avLst/>
          </a:prstGeom>
          <a:solidFill>
            <a:srgbClr val="F2F2F2"/>
          </a:solidFill>
          <a:ln/>
        </p:spPr>
      </p:sp>
      <p:sp>
        <p:nvSpPr>
          <p:cNvPr id="5" name="Text 3"/>
          <p:cNvSpPr/>
          <p:nvPr/>
        </p:nvSpPr>
        <p:spPr>
          <a:xfrm>
            <a:off x="6581775" y="544473"/>
            <a:ext cx="5435798" cy="494943"/>
          </a:xfrm>
          <a:prstGeom prst="rect">
            <a:avLst/>
          </a:prstGeom>
          <a:noFill/>
          <a:ln/>
        </p:spPr>
        <p:txBody>
          <a:bodyPr wrap="none" rtlCol="0" anchor="t"/>
          <a:lstStyle/>
          <a:p>
            <a:pPr marL="0" indent="0" algn="r" rtl="1">
              <a:lnSpc>
                <a:spcPts val="3898"/>
              </a:lnSpc>
              <a:buNone/>
            </a:pPr>
            <a:r>
              <a:rPr lang="en-US" sz="3118" b="1" kern="0" spc="-94" dirty="0">
                <a:solidFill>
                  <a:srgbClr val="000000"/>
                </a:solidFill>
                <a:latin typeface="Inter" pitchFamily="34" charset="0"/>
                <a:ea typeface="Inter" pitchFamily="34" charset="-122"/>
                <a:cs typeface="Inter" pitchFamily="34" charset="-120"/>
              </a:rPr>
              <a:t>SHP-DR708امکانات </a:t>
            </a:r>
            <a:r>
              <a:rPr lang="en-US" sz="3118" b="1" kern="0" spc="-94" dirty="0" err="1">
                <a:solidFill>
                  <a:srgbClr val="000000"/>
                </a:solidFill>
                <a:latin typeface="Inter" pitchFamily="34" charset="0"/>
                <a:ea typeface="Inter" pitchFamily="34" charset="-122"/>
                <a:cs typeface="Inter" pitchFamily="34" charset="-120"/>
              </a:rPr>
              <a:t>قفل</a:t>
            </a:r>
            <a:r>
              <a:rPr lang="en-US" sz="3118" b="1" kern="0" spc="-94" dirty="0">
                <a:solidFill>
                  <a:srgbClr val="000000"/>
                </a:solidFill>
                <a:latin typeface="Inter" pitchFamily="34" charset="0"/>
                <a:ea typeface="Inter" pitchFamily="34" charset="-122"/>
                <a:cs typeface="Inter" pitchFamily="34" charset="-120"/>
              </a:rPr>
              <a:t> </a:t>
            </a:r>
            <a:r>
              <a:rPr lang="en-US" sz="3118" b="1" kern="0" spc="-94" dirty="0" err="1">
                <a:solidFill>
                  <a:srgbClr val="000000"/>
                </a:solidFill>
                <a:latin typeface="Inter" pitchFamily="34" charset="0"/>
                <a:ea typeface="Inter" pitchFamily="34" charset="-122"/>
                <a:cs typeface="Inter" pitchFamily="34" charset="-120"/>
              </a:rPr>
              <a:t>هوشمند</a:t>
            </a:r>
            <a:r>
              <a:rPr lang="fa-IR" sz="3118" b="1" kern="0" spc="-94" dirty="0">
                <a:solidFill>
                  <a:srgbClr val="000000"/>
                </a:solidFill>
                <a:latin typeface="Inter" pitchFamily="34" charset="0"/>
                <a:ea typeface="Inter" pitchFamily="34" charset="-122"/>
                <a:cs typeface="Inter" pitchFamily="34" charset="-120"/>
              </a:rPr>
              <a:t>:</a:t>
            </a:r>
            <a:r>
              <a:rPr lang="en-US" sz="3118" b="1" kern="0" spc="-94" dirty="0">
                <a:solidFill>
                  <a:srgbClr val="000000"/>
                </a:solidFill>
                <a:latin typeface="Inter" pitchFamily="34" charset="0"/>
                <a:ea typeface="Inter" pitchFamily="34" charset="-122"/>
                <a:cs typeface="Inter" pitchFamily="34" charset="-120"/>
              </a:rPr>
              <a:t> </a:t>
            </a:r>
            <a:endParaRPr lang="en-US" sz="3118" dirty="0"/>
          </a:p>
        </p:txBody>
      </p:sp>
      <p:sp>
        <p:nvSpPr>
          <p:cNvPr id="6" name="Text 4"/>
          <p:cNvSpPr/>
          <p:nvPr/>
        </p:nvSpPr>
        <p:spPr>
          <a:xfrm>
            <a:off x="2612708" y="1262063"/>
            <a:ext cx="9404866" cy="316706"/>
          </a:xfrm>
          <a:prstGeom prst="rect">
            <a:avLst/>
          </a:prstGeom>
          <a:noFill/>
          <a:ln/>
        </p:spPr>
        <p:txBody>
          <a:bodyPr wrap="none" rtlCol="0" anchor="t"/>
          <a:lstStyle/>
          <a:p>
            <a:pPr marL="0" indent="0" algn="r" rtl="1">
              <a:lnSpc>
                <a:spcPts val="2494"/>
              </a:lnSpc>
              <a:buNone/>
            </a:pPr>
            <a:endParaRPr lang="en-US" sz="1559" dirty="0"/>
          </a:p>
        </p:txBody>
      </p:sp>
      <p:pic>
        <p:nvPicPr>
          <p:cNvPr id="7" name="Image 0" descr="preencoded.png"/>
          <p:cNvPicPr>
            <a:picLocks noChangeAspect="1"/>
          </p:cNvPicPr>
          <p:nvPr/>
        </p:nvPicPr>
        <p:blipFill>
          <a:blip r:embed="rId3"/>
          <a:stretch>
            <a:fillRect/>
          </a:stretch>
        </p:blipFill>
        <p:spPr>
          <a:xfrm>
            <a:off x="2612708" y="2024063"/>
            <a:ext cx="1988939" cy="1988939"/>
          </a:xfrm>
          <a:prstGeom prst="rect">
            <a:avLst/>
          </a:prstGeom>
        </p:spPr>
      </p:pic>
      <p:sp>
        <p:nvSpPr>
          <p:cNvPr id="8" name="Text 5"/>
          <p:cNvSpPr/>
          <p:nvPr/>
        </p:nvSpPr>
        <p:spPr>
          <a:xfrm>
            <a:off x="2612708" y="4235648"/>
            <a:ext cx="1988939" cy="371118"/>
          </a:xfrm>
          <a:prstGeom prst="rect">
            <a:avLst/>
          </a:prstGeom>
          <a:noFill/>
          <a:ln/>
        </p:spPr>
        <p:txBody>
          <a:bodyPr wrap="none" rtlCol="0" anchor="t"/>
          <a:lstStyle/>
          <a:p>
            <a:pPr marL="0" indent="0" algn="r" rtl="1">
              <a:lnSpc>
                <a:spcPts val="2923"/>
              </a:lnSpc>
              <a:buNone/>
            </a:pPr>
            <a:r>
              <a:rPr lang="en-US" sz="2339" b="1" kern="0" spc="-70" dirty="0">
                <a:solidFill>
                  <a:srgbClr val="000000"/>
                </a:solidFill>
                <a:latin typeface="Inter" pitchFamily="34" charset="0"/>
                <a:ea typeface="Inter" pitchFamily="34" charset="-122"/>
                <a:cs typeface="Inter" pitchFamily="34" charset="-120"/>
              </a:rPr>
              <a:t>اثر انگشت</a:t>
            </a:r>
            <a:endParaRPr lang="en-US" sz="2339" dirty="0"/>
          </a:p>
        </p:txBody>
      </p:sp>
      <p:sp>
        <p:nvSpPr>
          <p:cNvPr id="9" name="Text 6"/>
          <p:cNvSpPr/>
          <p:nvPr/>
        </p:nvSpPr>
        <p:spPr>
          <a:xfrm>
            <a:off x="2612708" y="4804648"/>
            <a:ext cx="1988939" cy="1583531"/>
          </a:xfrm>
          <a:prstGeom prst="rect">
            <a:avLst/>
          </a:prstGeom>
          <a:noFill/>
          <a:ln/>
        </p:spPr>
        <p:txBody>
          <a:bodyPr wrap="square" rtlCol="0" anchor="t"/>
          <a:lstStyle/>
          <a:p>
            <a:pPr marL="0" indent="0" algn="r" rtl="1">
              <a:lnSpc>
                <a:spcPts val="2494"/>
              </a:lnSpc>
              <a:buNone/>
            </a:pPr>
            <a:r>
              <a:rPr lang="en-US" sz="1559" kern="0" spc="-31" dirty="0">
                <a:solidFill>
                  <a:srgbClr val="272525"/>
                </a:solidFill>
                <a:latin typeface="Inter" pitchFamily="34" charset="0"/>
                <a:ea typeface="Inter" pitchFamily="34" charset="-122"/>
                <a:cs typeface="Inter" pitchFamily="34" charset="-120"/>
              </a:rPr>
              <a:t> دسترسی سریع و دقیق با احراز هویت اثر انگشت نوری. لازم نیست نگران حفظ رمز عبور یا ناشناخته نگه داشتن آن باشید</a:t>
            </a:r>
            <a:endParaRPr lang="en-US" sz="1559" dirty="0"/>
          </a:p>
        </p:txBody>
      </p:sp>
      <p:sp>
        <p:nvSpPr>
          <p:cNvPr id="10" name="Text 7"/>
          <p:cNvSpPr/>
          <p:nvPr/>
        </p:nvSpPr>
        <p:spPr>
          <a:xfrm>
            <a:off x="2612708" y="6566297"/>
            <a:ext cx="1988939" cy="316706"/>
          </a:xfrm>
          <a:prstGeom prst="rect">
            <a:avLst/>
          </a:prstGeom>
          <a:noFill/>
          <a:ln/>
        </p:spPr>
        <p:txBody>
          <a:bodyPr wrap="none" rtlCol="0" anchor="t"/>
          <a:lstStyle/>
          <a:p>
            <a:pPr marL="0" indent="0" algn="r" rtl="1">
              <a:lnSpc>
                <a:spcPts val="2494"/>
              </a:lnSpc>
              <a:buNone/>
            </a:pPr>
            <a:endParaRPr lang="en-US" sz="1559" dirty="0"/>
          </a:p>
        </p:txBody>
      </p:sp>
      <p:pic>
        <p:nvPicPr>
          <p:cNvPr id="11" name="Image 1" descr="preencoded.png"/>
          <p:cNvPicPr>
            <a:picLocks noChangeAspect="1"/>
          </p:cNvPicPr>
          <p:nvPr/>
        </p:nvPicPr>
        <p:blipFill>
          <a:blip r:embed="rId4"/>
          <a:stretch>
            <a:fillRect/>
          </a:stretch>
        </p:blipFill>
        <p:spPr>
          <a:xfrm>
            <a:off x="5502950" y="1990130"/>
            <a:ext cx="1001435" cy="1930479"/>
          </a:xfrm>
          <a:prstGeom prst="rect">
            <a:avLst/>
          </a:prstGeom>
        </p:spPr>
      </p:pic>
      <p:sp>
        <p:nvSpPr>
          <p:cNvPr id="12" name="Text 8"/>
          <p:cNvSpPr/>
          <p:nvPr/>
        </p:nvSpPr>
        <p:spPr>
          <a:xfrm>
            <a:off x="5092184" y="4307205"/>
            <a:ext cx="1988939" cy="927973"/>
          </a:xfrm>
          <a:prstGeom prst="rect">
            <a:avLst/>
          </a:prstGeom>
          <a:noFill/>
          <a:ln/>
        </p:spPr>
        <p:txBody>
          <a:bodyPr wrap="square" rtlCol="0" anchor="t"/>
          <a:lstStyle/>
          <a:p>
            <a:pPr marL="0" indent="0" algn="r" rtl="1">
              <a:lnSpc>
                <a:spcPts val="2436"/>
              </a:lnSpc>
              <a:buNone/>
            </a:pPr>
            <a:r>
              <a:rPr lang="en-US" sz="1949" b="1" kern="0" spc="-58" dirty="0">
                <a:solidFill>
                  <a:srgbClr val="000000"/>
                </a:solidFill>
                <a:latin typeface="Inter" pitchFamily="34" charset="0"/>
                <a:ea typeface="Inter" pitchFamily="34" charset="-122"/>
                <a:cs typeface="Inter" pitchFamily="34" charset="-120"/>
              </a:rPr>
              <a:t>قفل را با تلفن هوشمند از هر کجا باز کنید </a:t>
            </a:r>
            <a:endParaRPr lang="en-US" sz="1949" dirty="0"/>
          </a:p>
        </p:txBody>
      </p:sp>
      <p:sp>
        <p:nvSpPr>
          <p:cNvPr id="13" name="Text 9"/>
          <p:cNvSpPr/>
          <p:nvPr/>
        </p:nvSpPr>
        <p:spPr>
          <a:xfrm>
            <a:off x="5092184" y="4982766"/>
            <a:ext cx="1988939" cy="1583531"/>
          </a:xfrm>
          <a:prstGeom prst="rect">
            <a:avLst/>
          </a:prstGeom>
          <a:noFill/>
          <a:ln/>
        </p:spPr>
        <p:txBody>
          <a:bodyPr wrap="square" rtlCol="0" anchor="t"/>
          <a:lstStyle/>
          <a:p>
            <a:pPr marL="0" indent="0" algn="r" rtl="1">
              <a:lnSpc>
                <a:spcPts val="2494"/>
              </a:lnSpc>
              <a:buNone/>
            </a:pPr>
            <a:r>
              <a:rPr lang="en-US" sz="1559" kern="0" spc="-31" dirty="0">
                <a:solidFill>
                  <a:srgbClr val="272525"/>
                </a:solidFill>
                <a:latin typeface="Inter" pitchFamily="34" charset="0"/>
                <a:ea typeface="Inter" pitchFamily="34" charset="-122"/>
                <a:cs typeface="Inter" pitchFamily="34" charset="-120"/>
              </a:rPr>
              <a:t>تلفن هوشمند شما کلید در است. قفل درب را با گوشی هوشمند خود از هر کجا به سادگی و ایمن باز کنید</a:t>
            </a:r>
            <a:endParaRPr lang="en-US" sz="1559" dirty="0"/>
          </a:p>
        </p:txBody>
      </p:sp>
      <p:sp>
        <p:nvSpPr>
          <p:cNvPr id="14" name="Text 10"/>
          <p:cNvSpPr/>
          <p:nvPr/>
        </p:nvSpPr>
        <p:spPr>
          <a:xfrm>
            <a:off x="5092184" y="7194709"/>
            <a:ext cx="1988939" cy="316706"/>
          </a:xfrm>
          <a:prstGeom prst="rect">
            <a:avLst/>
          </a:prstGeom>
          <a:noFill/>
          <a:ln/>
        </p:spPr>
        <p:txBody>
          <a:bodyPr wrap="none" rtlCol="0" anchor="t"/>
          <a:lstStyle/>
          <a:p>
            <a:pPr marL="0" indent="0" algn="r" rtl="1">
              <a:lnSpc>
                <a:spcPts val="2494"/>
              </a:lnSpc>
              <a:buNone/>
            </a:pPr>
            <a:endParaRPr lang="en-US" sz="1559" dirty="0"/>
          </a:p>
        </p:txBody>
      </p:sp>
      <p:pic>
        <p:nvPicPr>
          <p:cNvPr id="15" name="Image 2" descr="preencoded.png"/>
          <p:cNvPicPr>
            <a:picLocks noChangeAspect="1"/>
          </p:cNvPicPr>
          <p:nvPr/>
        </p:nvPicPr>
        <p:blipFill>
          <a:blip r:embed="rId5"/>
          <a:stretch>
            <a:fillRect/>
          </a:stretch>
        </p:blipFill>
        <p:spPr>
          <a:xfrm>
            <a:off x="8049101" y="2024063"/>
            <a:ext cx="1033939" cy="1992868"/>
          </a:xfrm>
          <a:prstGeom prst="rect">
            <a:avLst/>
          </a:prstGeom>
        </p:spPr>
      </p:pic>
      <p:sp>
        <p:nvSpPr>
          <p:cNvPr id="16" name="Text 11"/>
          <p:cNvSpPr/>
          <p:nvPr/>
        </p:nvSpPr>
        <p:spPr>
          <a:xfrm>
            <a:off x="7580709" y="4239578"/>
            <a:ext cx="1979890" cy="309324"/>
          </a:xfrm>
          <a:prstGeom prst="rect">
            <a:avLst/>
          </a:prstGeom>
          <a:noFill/>
          <a:ln/>
        </p:spPr>
        <p:txBody>
          <a:bodyPr wrap="none" rtlCol="0" anchor="t"/>
          <a:lstStyle/>
          <a:p>
            <a:pPr marL="0" indent="0" algn="r" rtl="1">
              <a:lnSpc>
                <a:spcPts val="2436"/>
              </a:lnSpc>
              <a:buNone/>
            </a:pPr>
            <a:r>
              <a:rPr lang="en-US" sz="1949" b="1" kern="0" spc="-58" dirty="0">
                <a:solidFill>
                  <a:srgbClr val="000000"/>
                </a:solidFill>
                <a:latin typeface="Inter" pitchFamily="34" charset="0"/>
                <a:ea typeface="Inter" pitchFamily="34" charset="-122"/>
                <a:cs typeface="Inter" pitchFamily="34" charset="-120"/>
              </a:rPr>
              <a:t>اتصال Wi-Fi</a:t>
            </a:r>
            <a:endParaRPr lang="en-US" sz="1949" dirty="0"/>
          </a:p>
        </p:txBody>
      </p:sp>
      <p:sp>
        <p:nvSpPr>
          <p:cNvPr id="17" name="Text 12"/>
          <p:cNvSpPr/>
          <p:nvPr/>
        </p:nvSpPr>
        <p:spPr>
          <a:xfrm>
            <a:off x="7571661" y="4746784"/>
            <a:ext cx="1988939" cy="1266825"/>
          </a:xfrm>
          <a:prstGeom prst="rect">
            <a:avLst/>
          </a:prstGeom>
          <a:noFill/>
          <a:ln/>
        </p:spPr>
        <p:txBody>
          <a:bodyPr wrap="square" rtlCol="0" anchor="t"/>
          <a:lstStyle/>
          <a:p>
            <a:pPr marL="0" indent="0" algn="r" rtl="1">
              <a:lnSpc>
                <a:spcPts val="2494"/>
              </a:lnSpc>
              <a:buNone/>
            </a:pPr>
            <a:r>
              <a:rPr lang="en-US" sz="1559" kern="0" spc="-31" dirty="0">
                <a:solidFill>
                  <a:srgbClr val="272525"/>
                </a:solidFill>
                <a:latin typeface="Inter" pitchFamily="34" charset="0"/>
                <a:ea typeface="Inter" pitchFamily="34" charset="-122"/>
                <a:cs typeface="Inter" pitchFamily="34" charset="-120"/>
              </a:rPr>
              <a:t>در هر زمان و هر مکان از وضعیت قفل درب و فرمان از راه دور مطلع شوید</a:t>
            </a:r>
            <a:endParaRPr lang="en-US" sz="1559" dirty="0"/>
          </a:p>
        </p:txBody>
      </p:sp>
      <p:pic>
        <p:nvPicPr>
          <p:cNvPr id="18" name="Image 3" descr="preencoded.png"/>
          <p:cNvPicPr>
            <a:picLocks noChangeAspect="1"/>
          </p:cNvPicPr>
          <p:nvPr/>
        </p:nvPicPr>
        <p:blipFill>
          <a:blip r:embed="rId6"/>
          <a:stretch>
            <a:fillRect/>
          </a:stretch>
        </p:blipFill>
        <p:spPr>
          <a:xfrm>
            <a:off x="10171152" y="2024063"/>
            <a:ext cx="1748909" cy="1483519"/>
          </a:xfrm>
          <a:prstGeom prst="rect">
            <a:avLst/>
          </a:prstGeom>
        </p:spPr>
      </p:pic>
      <p:sp>
        <p:nvSpPr>
          <p:cNvPr id="19" name="Text 13"/>
          <p:cNvSpPr/>
          <p:nvPr/>
        </p:nvSpPr>
        <p:spPr>
          <a:xfrm>
            <a:off x="10051137" y="3730228"/>
            <a:ext cx="1988939" cy="316706"/>
          </a:xfrm>
          <a:prstGeom prst="rect">
            <a:avLst/>
          </a:prstGeom>
          <a:noFill/>
          <a:ln/>
        </p:spPr>
        <p:txBody>
          <a:bodyPr wrap="none" rtlCol="0" anchor="t"/>
          <a:lstStyle/>
          <a:p>
            <a:pPr marL="0" indent="0" algn="r" rtl="1">
              <a:lnSpc>
                <a:spcPts val="2494"/>
              </a:lnSpc>
              <a:buNone/>
            </a:pPr>
            <a:endParaRPr lang="en-US" sz="1559" dirty="0"/>
          </a:p>
        </p:txBody>
      </p:sp>
      <p:sp>
        <p:nvSpPr>
          <p:cNvPr id="20" name="Text 14"/>
          <p:cNvSpPr/>
          <p:nvPr/>
        </p:nvSpPr>
        <p:spPr>
          <a:xfrm>
            <a:off x="10060186" y="4244816"/>
            <a:ext cx="1979890" cy="309324"/>
          </a:xfrm>
          <a:prstGeom prst="rect">
            <a:avLst/>
          </a:prstGeom>
          <a:noFill/>
          <a:ln/>
        </p:spPr>
        <p:txBody>
          <a:bodyPr wrap="none" rtlCol="0" anchor="t"/>
          <a:lstStyle/>
          <a:p>
            <a:pPr marL="0" indent="0" algn="r" rtl="1">
              <a:lnSpc>
                <a:spcPts val="2436"/>
              </a:lnSpc>
              <a:buNone/>
            </a:pPr>
            <a:r>
              <a:rPr lang="en-US" sz="1949" b="1" kern="0" spc="-58" dirty="0">
                <a:solidFill>
                  <a:srgbClr val="000000"/>
                </a:solidFill>
                <a:latin typeface="Inter" pitchFamily="34" charset="0"/>
                <a:ea typeface="Inter" pitchFamily="34" charset="-122"/>
                <a:cs typeface="Inter" pitchFamily="34" charset="-120"/>
              </a:rPr>
              <a:t>زنگ هوشمندد</a:t>
            </a:r>
            <a:endParaRPr lang="en-US" sz="1949" dirty="0"/>
          </a:p>
        </p:txBody>
      </p:sp>
      <p:sp>
        <p:nvSpPr>
          <p:cNvPr id="21" name="Text 15"/>
          <p:cNvSpPr/>
          <p:nvPr/>
        </p:nvSpPr>
        <p:spPr>
          <a:xfrm>
            <a:off x="10051137" y="4752023"/>
            <a:ext cx="1988939" cy="2216944"/>
          </a:xfrm>
          <a:prstGeom prst="rect">
            <a:avLst/>
          </a:prstGeom>
          <a:noFill/>
          <a:ln/>
        </p:spPr>
        <p:txBody>
          <a:bodyPr wrap="square" rtlCol="0" anchor="t"/>
          <a:lstStyle/>
          <a:p>
            <a:pPr marL="0" indent="0" algn="r" rtl="1">
              <a:lnSpc>
                <a:spcPts val="2494"/>
              </a:lnSpc>
              <a:buNone/>
            </a:pPr>
            <a:r>
              <a:rPr lang="en-US" sz="1559" kern="0" spc="-31" dirty="0">
                <a:solidFill>
                  <a:srgbClr val="272525"/>
                </a:solidFill>
                <a:latin typeface="Inter" pitchFamily="34" charset="0"/>
                <a:ea typeface="Inter" pitchFamily="34" charset="-122"/>
                <a:cs typeface="Inter" pitchFamily="34" charset="-120"/>
              </a:rPr>
              <a:t> هنگامی که بازدیدکننده نماد زنگ هوشمند (نماد زنگ در) را روی صفحه لمسی لمس می‌کند، هشدار دریافت می‌کند. تلفن شما به عنوان زنگ در شما عمل می کند</a:t>
            </a:r>
            <a:endParaRPr lang="en-US" sz="155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570357"/>
          </a:xfrm>
          <a:prstGeom prst="rect">
            <a:avLst/>
          </a:prstGeom>
          <a:solidFill>
            <a:srgbClr val="FFFFFF"/>
          </a:solidFill>
          <a:ln w="13216">
            <a:solidFill>
              <a:srgbClr val="E5E0DF"/>
            </a:solidFill>
            <a:prstDash val="solid"/>
          </a:ln>
        </p:spPr>
      </p:sp>
      <p:sp>
        <p:nvSpPr>
          <p:cNvPr id="4" name="Shape 2"/>
          <p:cNvSpPr/>
          <p:nvPr/>
        </p:nvSpPr>
        <p:spPr>
          <a:xfrm>
            <a:off x="0" y="0"/>
            <a:ext cx="14630400" cy="8570357"/>
          </a:xfrm>
          <a:prstGeom prst="rect">
            <a:avLst/>
          </a:prstGeom>
          <a:solidFill>
            <a:srgbClr val="F2F2F2"/>
          </a:solidFill>
          <a:ln/>
        </p:spPr>
      </p:sp>
      <p:sp>
        <p:nvSpPr>
          <p:cNvPr id="5" name="Text 3"/>
          <p:cNvSpPr/>
          <p:nvPr/>
        </p:nvSpPr>
        <p:spPr>
          <a:xfrm>
            <a:off x="2271474" y="584002"/>
            <a:ext cx="4247317" cy="663535"/>
          </a:xfrm>
          <a:prstGeom prst="rect">
            <a:avLst/>
          </a:prstGeom>
          <a:noFill/>
          <a:ln/>
        </p:spPr>
        <p:txBody>
          <a:bodyPr wrap="none" rtlCol="0" anchor="t"/>
          <a:lstStyle/>
          <a:p>
            <a:pPr marL="0" indent="0" algn="r" rtl="1">
              <a:lnSpc>
                <a:spcPts val="5226"/>
              </a:lnSpc>
              <a:buNone/>
            </a:pPr>
            <a:endParaRPr lang="en-US" sz="4180" dirty="0"/>
          </a:p>
        </p:txBody>
      </p:sp>
      <p:pic>
        <p:nvPicPr>
          <p:cNvPr id="6" name="Image 0" descr="preencoded.png"/>
          <p:cNvPicPr>
            <a:picLocks noChangeAspect="1"/>
          </p:cNvPicPr>
          <p:nvPr/>
        </p:nvPicPr>
        <p:blipFill>
          <a:blip r:embed="rId3"/>
          <a:stretch>
            <a:fillRect/>
          </a:stretch>
        </p:blipFill>
        <p:spPr>
          <a:xfrm>
            <a:off x="2453164" y="1804868"/>
            <a:ext cx="1769626" cy="1769626"/>
          </a:xfrm>
          <a:prstGeom prst="rect">
            <a:avLst/>
          </a:prstGeom>
        </p:spPr>
      </p:pic>
      <p:sp>
        <p:nvSpPr>
          <p:cNvPr id="7" name="Text 4"/>
          <p:cNvSpPr/>
          <p:nvPr/>
        </p:nvSpPr>
        <p:spPr>
          <a:xfrm>
            <a:off x="2271474" y="3813334"/>
            <a:ext cx="2133124" cy="663654"/>
          </a:xfrm>
          <a:prstGeom prst="rect">
            <a:avLst/>
          </a:prstGeom>
          <a:noFill/>
          <a:ln/>
        </p:spPr>
        <p:txBody>
          <a:bodyPr wrap="square" rtlCol="0" anchor="t"/>
          <a:lstStyle/>
          <a:p>
            <a:pPr marL="0" indent="0" algn="r" rtl="1">
              <a:lnSpc>
                <a:spcPts val="2613"/>
              </a:lnSpc>
              <a:buNone/>
            </a:pPr>
            <a:r>
              <a:rPr lang="en-US" sz="2090" b="1" kern="0" spc="-63" dirty="0">
                <a:solidFill>
                  <a:srgbClr val="000000"/>
                </a:solidFill>
                <a:latin typeface="Inter" pitchFamily="34" charset="0"/>
                <a:ea typeface="Inter" pitchFamily="34" charset="-122"/>
                <a:cs typeface="Inter" pitchFamily="34" charset="-120"/>
              </a:rPr>
              <a:t>مشاهده گزارش های دسترسی</a:t>
            </a:r>
            <a:endParaRPr lang="en-US" sz="2090" dirty="0"/>
          </a:p>
        </p:txBody>
      </p:sp>
      <p:sp>
        <p:nvSpPr>
          <p:cNvPr id="8" name="Text 5"/>
          <p:cNvSpPr/>
          <p:nvPr/>
        </p:nvSpPr>
        <p:spPr>
          <a:xfrm>
            <a:off x="2271474" y="4689277"/>
            <a:ext cx="2133124" cy="2038826"/>
          </a:xfrm>
          <a:prstGeom prst="rect">
            <a:avLst/>
          </a:prstGeom>
          <a:noFill/>
          <a:ln/>
        </p:spPr>
        <p:txBody>
          <a:bodyPr wrap="square" rtlCol="0" anchor="t"/>
          <a:lstStyle/>
          <a:p>
            <a:pPr marL="0" indent="0" algn="r" rtl="1">
              <a:lnSpc>
                <a:spcPts val="2675"/>
              </a:lnSpc>
              <a:buNone/>
            </a:pPr>
            <a:r>
              <a:rPr lang="en-US" sz="1672" kern="0" spc="-33" dirty="0">
                <a:solidFill>
                  <a:srgbClr val="272525"/>
                </a:solidFill>
                <a:latin typeface="Inter" pitchFamily="34" charset="0"/>
                <a:ea typeface="Inter" pitchFamily="34" charset="-122"/>
                <a:cs typeface="Inter" pitchFamily="34" charset="-120"/>
              </a:rPr>
              <a:t> بدانید چه کسی در زمان واقعی به خانه می آید. هنگام ورود اعضای خانواده به خانه هشدار دریافت کنید. فهرست‌های سابقه دسترسی را مرور کنید</a:t>
            </a:r>
            <a:endParaRPr lang="en-US" sz="1672" dirty="0"/>
          </a:p>
        </p:txBody>
      </p:sp>
      <p:pic>
        <p:nvPicPr>
          <p:cNvPr id="9" name="Image 1" descr="preencoded.png"/>
          <p:cNvPicPr>
            <a:picLocks noChangeAspect="1"/>
          </p:cNvPicPr>
          <p:nvPr/>
        </p:nvPicPr>
        <p:blipFill>
          <a:blip r:embed="rId4"/>
          <a:stretch>
            <a:fillRect/>
          </a:stretch>
        </p:blipFill>
        <p:spPr>
          <a:xfrm>
            <a:off x="4930378" y="1804868"/>
            <a:ext cx="2133124" cy="1809393"/>
          </a:xfrm>
          <a:prstGeom prst="rect">
            <a:avLst/>
          </a:prstGeom>
        </p:spPr>
      </p:pic>
      <p:sp>
        <p:nvSpPr>
          <p:cNvPr id="10" name="Text 6"/>
          <p:cNvSpPr/>
          <p:nvPr/>
        </p:nvSpPr>
        <p:spPr>
          <a:xfrm>
            <a:off x="4939903" y="3853101"/>
            <a:ext cx="2123599" cy="331827"/>
          </a:xfrm>
          <a:prstGeom prst="rect">
            <a:avLst/>
          </a:prstGeom>
          <a:noFill/>
          <a:ln/>
        </p:spPr>
        <p:txBody>
          <a:bodyPr wrap="none" rtlCol="0" anchor="t"/>
          <a:lstStyle/>
          <a:p>
            <a:pPr marL="0" indent="0" algn="r" rtl="1">
              <a:lnSpc>
                <a:spcPts val="2613"/>
              </a:lnSpc>
              <a:buNone/>
            </a:pPr>
            <a:r>
              <a:rPr lang="en-US" sz="2090" b="1" kern="0" spc="-63" dirty="0">
                <a:solidFill>
                  <a:srgbClr val="000000"/>
                </a:solidFill>
                <a:latin typeface="Inter" pitchFamily="34" charset="0"/>
                <a:ea typeface="Inter" pitchFamily="34" charset="-122"/>
                <a:cs typeface="Inter" pitchFamily="34" charset="-120"/>
              </a:rPr>
              <a:t>مدت زمان گذرواژه</a:t>
            </a:r>
            <a:endParaRPr lang="en-US" sz="2090" dirty="0"/>
          </a:p>
        </p:txBody>
      </p:sp>
      <p:sp>
        <p:nvSpPr>
          <p:cNvPr id="11" name="Text 7"/>
          <p:cNvSpPr/>
          <p:nvPr/>
        </p:nvSpPr>
        <p:spPr>
          <a:xfrm>
            <a:off x="4930378" y="4397216"/>
            <a:ext cx="2133124" cy="3398044"/>
          </a:xfrm>
          <a:prstGeom prst="rect">
            <a:avLst/>
          </a:prstGeom>
          <a:noFill/>
          <a:ln/>
        </p:spPr>
        <p:txBody>
          <a:bodyPr wrap="square" rtlCol="0" anchor="t"/>
          <a:lstStyle/>
          <a:p>
            <a:pPr marL="0" indent="0" algn="r" rtl="1">
              <a:lnSpc>
                <a:spcPts val="2675"/>
              </a:lnSpc>
              <a:buNone/>
            </a:pPr>
            <a:r>
              <a:rPr lang="en-US" sz="1672" kern="0" spc="-33" dirty="0">
                <a:solidFill>
                  <a:srgbClr val="272525"/>
                </a:solidFill>
                <a:latin typeface="Inter" pitchFamily="34" charset="0"/>
                <a:ea typeface="Inter" pitchFamily="34" charset="-122"/>
                <a:cs typeface="Inter" pitchFamily="34" charset="-120"/>
              </a:rPr>
              <a:t> زمان کارگر (بازدیدکننده معمولی) فقط در بازه زمانی معینی می تواند وارد خانه شما شود و از آن خارج شود. با تنظیم رمز عبور مدت زمان، می توانید بررسی کنید که کارگر چه زمانی وارد خانه شما شده و از آن خارج شده است</a:t>
            </a:r>
            <a:endParaRPr lang="en-US" sz="1672" dirty="0"/>
          </a:p>
        </p:txBody>
      </p:sp>
      <p:pic>
        <p:nvPicPr>
          <p:cNvPr id="12" name="Image 2" descr="preencoded.png"/>
          <p:cNvPicPr>
            <a:picLocks noChangeAspect="1"/>
          </p:cNvPicPr>
          <p:nvPr/>
        </p:nvPicPr>
        <p:blipFill>
          <a:blip r:embed="rId5"/>
          <a:stretch>
            <a:fillRect/>
          </a:stretch>
        </p:blipFill>
        <p:spPr>
          <a:xfrm>
            <a:off x="7589282" y="1804868"/>
            <a:ext cx="2133124" cy="1809393"/>
          </a:xfrm>
          <a:prstGeom prst="rect">
            <a:avLst/>
          </a:prstGeom>
        </p:spPr>
      </p:pic>
      <p:sp>
        <p:nvSpPr>
          <p:cNvPr id="13" name="Text 8"/>
          <p:cNvSpPr/>
          <p:nvPr/>
        </p:nvSpPr>
        <p:spPr>
          <a:xfrm>
            <a:off x="7589282" y="3853101"/>
            <a:ext cx="2133124" cy="663654"/>
          </a:xfrm>
          <a:prstGeom prst="rect">
            <a:avLst/>
          </a:prstGeom>
          <a:noFill/>
          <a:ln/>
        </p:spPr>
        <p:txBody>
          <a:bodyPr wrap="square" rtlCol="0" anchor="t"/>
          <a:lstStyle/>
          <a:p>
            <a:pPr marL="0" indent="0" algn="r" rtl="1">
              <a:lnSpc>
                <a:spcPts val="2613"/>
              </a:lnSpc>
              <a:buNone/>
            </a:pPr>
            <a:r>
              <a:rPr lang="en-US" sz="2090" b="1" kern="0" spc="-63" dirty="0">
                <a:solidFill>
                  <a:srgbClr val="000000"/>
                </a:solidFill>
                <a:latin typeface="Inter" pitchFamily="34" charset="0"/>
                <a:ea typeface="Inter" pitchFamily="34" charset="-122"/>
                <a:cs typeface="Inter" pitchFamily="34" charset="-120"/>
              </a:rPr>
              <a:t>برای دسترسی راحت بازدیدکنندگان</a:t>
            </a:r>
            <a:endParaRPr lang="en-US" sz="2090" dirty="0"/>
          </a:p>
        </p:txBody>
      </p:sp>
      <p:sp>
        <p:nvSpPr>
          <p:cNvPr id="14" name="Text 9"/>
          <p:cNvSpPr/>
          <p:nvPr/>
        </p:nvSpPr>
        <p:spPr>
          <a:xfrm>
            <a:off x="7589282" y="4729043"/>
            <a:ext cx="2133124" cy="679609"/>
          </a:xfrm>
          <a:prstGeom prst="rect">
            <a:avLst/>
          </a:prstGeom>
          <a:noFill/>
          <a:ln/>
        </p:spPr>
        <p:txBody>
          <a:bodyPr wrap="square" rtlCol="0" anchor="t"/>
          <a:lstStyle/>
          <a:p>
            <a:pPr marL="0" indent="0" algn="r" rtl="1">
              <a:lnSpc>
                <a:spcPts val="2675"/>
              </a:lnSpc>
              <a:buNone/>
            </a:pPr>
            <a:r>
              <a:rPr lang="en-US" sz="1672" kern="0" spc="-33" dirty="0">
                <a:solidFill>
                  <a:srgbClr val="272525"/>
                </a:solidFill>
                <a:latin typeface="Inter" pitchFamily="34" charset="0"/>
                <a:ea typeface="Inter" pitchFamily="34" charset="-122"/>
                <a:cs typeface="Inter" pitchFamily="34" charset="-120"/>
              </a:rPr>
              <a:t>، رمزهای عبور موقت یکبار مصرف را صادر می کند</a:t>
            </a:r>
            <a:endParaRPr lang="en-US" sz="1672" dirty="0"/>
          </a:p>
        </p:txBody>
      </p:sp>
      <p:pic>
        <p:nvPicPr>
          <p:cNvPr id="15" name="Image 3" descr="preencoded.png"/>
          <p:cNvPicPr>
            <a:picLocks noChangeAspect="1"/>
          </p:cNvPicPr>
          <p:nvPr/>
        </p:nvPicPr>
        <p:blipFill>
          <a:blip r:embed="rId6"/>
          <a:stretch>
            <a:fillRect/>
          </a:stretch>
        </p:blipFill>
        <p:spPr>
          <a:xfrm>
            <a:off x="10248186" y="1804868"/>
            <a:ext cx="2133124" cy="1942862"/>
          </a:xfrm>
          <a:prstGeom prst="rect">
            <a:avLst/>
          </a:prstGeom>
        </p:spPr>
      </p:pic>
      <p:sp>
        <p:nvSpPr>
          <p:cNvPr id="16" name="Text 10"/>
          <p:cNvSpPr/>
          <p:nvPr/>
        </p:nvSpPr>
        <p:spPr>
          <a:xfrm>
            <a:off x="10257711" y="3986570"/>
            <a:ext cx="2123599" cy="331827"/>
          </a:xfrm>
          <a:prstGeom prst="rect">
            <a:avLst/>
          </a:prstGeom>
          <a:noFill/>
          <a:ln/>
        </p:spPr>
        <p:txBody>
          <a:bodyPr wrap="none" rtlCol="0" anchor="t"/>
          <a:lstStyle/>
          <a:p>
            <a:pPr marL="0" indent="0" algn="r" rtl="1">
              <a:lnSpc>
                <a:spcPts val="2613"/>
              </a:lnSpc>
              <a:buNone/>
            </a:pPr>
            <a:r>
              <a:rPr lang="en-US" sz="2090" b="1" kern="0" spc="-63" dirty="0">
                <a:solidFill>
                  <a:srgbClr val="000000"/>
                </a:solidFill>
                <a:latin typeface="Inter" pitchFamily="34" charset="0"/>
                <a:ea typeface="Inter" pitchFamily="34" charset="-122"/>
                <a:cs typeface="Inter" pitchFamily="34" charset="-120"/>
              </a:rPr>
              <a:t>کد امنیتی تصادفی</a:t>
            </a:r>
            <a:endParaRPr lang="en-US" sz="2090" dirty="0"/>
          </a:p>
        </p:txBody>
      </p:sp>
      <p:sp>
        <p:nvSpPr>
          <p:cNvPr id="17" name="Text 11"/>
          <p:cNvSpPr/>
          <p:nvPr/>
        </p:nvSpPr>
        <p:spPr>
          <a:xfrm>
            <a:off x="10248186" y="4530685"/>
            <a:ext cx="2133124" cy="2378631"/>
          </a:xfrm>
          <a:prstGeom prst="rect">
            <a:avLst/>
          </a:prstGeom>
          <a:noFill/>
          <a:ln/>
        </p:spPr>
        <p:txBody>
          <a:bodyPr wrap="square" rtlCol="0" anchor="t"/>
          <a:lstStyle/>
          <a:p>
            <a:pPr marL="0" indent="0" algn="r" rtl="1">
              <a:lnSpc>
                <a:spcPts val="2675"/>
              </a:lnSpc>
              <a:buNone/>
            </a:pPr>
            <a:r>
              <a:rPr lang="en-US" sz="1672" kern="0" spc="-33" dirty="0">
                <a:solidFill>
                  <a:srgbClr val="272525"/>
                </a:solidFill>
                <a:latin typeface="Inter" pitchFamily="34" charset="0"/>
                <a:ea typeface="Inter" pitchFamily="34" charset="-122"/>
                <a:cs typeface="Inter" pitchFamily="34" charset="-120"/>
              </a:rPr>
              <a:t> قبل از وارد کردن رمز عبور، از شما خواسته می‌شود دو رقمی که به‌طور تصادفی انتخاب شده‌اند ضربه بزنید و حدس زدن اعدادی که وارد کرده‌اید را با جستجوی لکه‌ها غیرممکن می‌کند</a:t>
            </a:r>
            <a:endParaRPr lang="en-US" sz="167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850604" y="0"/>
            <a:ext cx="13099311" cy="8229600"/>
          </a:xfrm>
          <a:prstGeom prst="rect">
            <a:avLst/>
          </a:prstGeom>
          <a:solidFill>
            <a:srgbClr val="F6F4F4"/>
          </a:solidFill>
          <a:ln/>
        </p:spPr>
      </p:sp>
      <p:sp>
        <p:nvSpPr>
          <p:cNvPr id="3" name="Shape 1"/>
          <p:cNvSpPr/>
          <p:nvPr/>
        </p:nvSpPr>
        <p:spPr>
          <a:xfrm>
            <a:off x="0" y="0"/>
            <a:ext cx="13949916" cy="8230553"/>
          </a:xfrm>
          <a:prstGeom prst="rect">
            <a:avLst/>
          </a:prstGeom>
          <a:solidFill>
            <a:srgbClr val="FFFFFF"/>
          </a:solidFill>
          <a:ln w="10597">
            <a:solidFill>
              <a:srgbClr val="E5E0DF"/>
            </a:solidFill>
            <a:prstDash val="solid"/>
          </a:ln>
        </p:spPr>
      </p:sp>
      <p:sp>
        <p:nvSpPr>
          <p:cNvPr id="4" name="Shape 2"/>
          <p:cNvSpPr/>
          <p:nvPr/>
        </p:nvSpPr>
        <p:spPr>
          <a:xfrm>
            <a:off x="0" y="0"/>
            <a:ext cx="13875488" cy="8230553"/>
          </a:xfrm>
          <a:prstGeom prst="rect">
            <a:avLst/>
          </a:prstGeom>
          <a:solidFill>
            <a:srgbClr val="F2F2F2"/>
          </a:solidFill>
          <a:ln/>
        </p:spPr>
      </p:sp>
      <p:sp>
        <p:nvSpPr>
          <p:cNvPr id="5" name="Text 3"/>
          <p:cNvSpPr/>
          <p:nvPr/>
        </p:nvSpPr>
        <p:spPr>
          <a:xfrm>
            <a:off x="3275886" y="467678"/>
            <a:ext cx="3401378" cy="531376"/>
          </a:xfrm>
          <a:prstGeom prst="rect">
            <a:avLst/>
          </a:prstGeom>
          <a:noFill/>
          <a:ln/>
        </p:spPr>
        <p:txBody>
          <a:bodyPr wrap="none" rtlCol="0" anchor="t"/>
          <a:lstStyle/>
          <a:p>
            <a:pPr marL="0" indent="0" algn="r" rtl="1">
              <a:lnSpc>
                <a:spcPts val="4185"/>
              </a:lnSpc>
              <a:buNone/>
            </a:pPr>
            <a:endParaRPr lang="en-US" sz="3348" dirty="0"/>
          </a:p>
        </p:txBody>
      </p:sp>
      <p:pic>
        <p:nvPicPr>
          <p:cNvPr id="6" name="Image 0" descr="preencoded.png"/>
          <p:cNvPicPr>
            <a:picLocks noChangeAspect="1"/>
          </p:cNvPicPr>
          <p:nvPr/>
        </p:nvPicPr>
        <p:blipFill>
          <a:blip r:embed="rId3"/>
          <a:stretch>
            <a:fillRect/>
          </a:stretch>
        </p:blipFill>
        <p:spPr>
          <a:xfrm>
            <a:off x="3275886" y="1445419"/>
            <a:ext cx="1708428" cy="1445538"/>
          </a:xfrm>
          <a:prstGeom prst="rect">
            <a:avLst/>
          </a:prstGeom>
        </p:spPr>
      </p:pic>
      <p:sp>
        <p:nvSpPr>
          <p:cNvPr id="7" name="Text 4"/>
          <p:cNvSpPr/>
          <p:nvPr/>
        </p:nvSpPr>
        <p:spPr>
          <a:xfrm>
            <a:off x="3275886" y="3082290"/>
            <a:ext cx="1708428" cy="531495"/>
          </a:xfrm>
          <a:prstGeom prst="rect">
            <a:avLst/>
          </a:prstGeom>
          <a:noFill/>
          <a:ln/>
        </p:spPr>
        <p:txBody>
          <a:bodyPr wrap="square" rtlCol="0" anchor="t"/>
          <a:lstStyle/>
          <a:p>
            <a:pPr marL="0" indent="0" algn="r" rtl="1">
              <a:lnSpc>
                <a:spcPts val="2092"/>
              </a:lnSpc>
              <a:buNone/>
            </a:pPr>
            <a:r>
              <a:rPr lang="en-US" sz="1674" b="1" kern="0" spc="-50" dirty="0">
                <a:solidFill>
                  <a:srgbClr val="000000"/>
                </a:solidFill>
                <a:latin typeface="Inter" pitchFamily="34" charset="0"/>
                <a:ea typeface="Inter" pitchFamily="34" charset="-122"/>
                <a:cs typeface="Inter" pitchFamily="34" charset="-120"/>
              </a:rPr>
              <a:t>راهنمای صوتی بازخورد گفتاری </a:t>
            </a:r>
            <a:endParaRPr lang="en-US" sz="1674" dirty="0"/>
          </a:p>
        </p:txBody>
      </p:sp>
      <p:sp>
        <p:nvSpPr>
          <p:cNvPr id="8" name="Text 5"/>
          <p:cNvSpPr/>
          <p:nvPr/>
        </p:nvSpPr>
        <p:spPr>
          <a:xfrm>
            <a:off x="3275886" y="3783806"/>
            <a:ext cx="1708428" cy="543878"/>
          </a:xfrm>
          <a:prstGeom prst="rect">
            <a:avLst/>
          </a:prstGeom>
          <a:noFill/>
          <a:ln/>
        </p:spPr>
        <p:txBody>
          <a:bodyPr wrap="square" rtlCol="0" anchor="t"/>
          <a:lstStyle/>
          <a:p>
            <a:pPr marL="0" indent="0" algn="r" rtl="1">
              <a:lnSpc>
                <a:spcPts val="2143"/>
              </a:lnSpc>
              <a:buNone/>
            </a:pPr>
            <a:r>
              <a:rPr lang="en-US" sz="1339" kern="0" spc="-27" dirty="0">
                <a:solidFill>
                  <a:srgbClr val="272525"/>
                </a:solidFill>
                <a:latin typeface="Inter" pitchFamily="34" charset="0"/>
                <a:ea typeface="Inter" pitchFamily="34" charset="-122"/>
                <a:cs typeface="Inter" pitchFamily="34" charset="-120"/>
              </a:rPr>
              <a:t>برای راهنمایی کاربران برای راه‌اندازی و استفاده مداوم.</a:t>
            </a:r>
            <a:endParaRPr lang="en-US" sz="1339" dirty="0"/>
          </a:p>
        </p:txBody>
      </p:sp>
      <p:pic>
        <p:nvPicPr>
          <p:cNvPr id="9" name="Image 1" descr="preencoded.png"/>
          <p:cNvPicPr>
            <a:picLocks noChangeAspect="1"/>
          </p:cNvPicPr>
          <p:nvPr/>
        </p:nvPicPr>
        <p:blipFill>
          <a:blip r:embed="rId4"/>
          <a:stretch>
            <a:fillRect/>
          </a:stretch>
        </p:blipFill>
        <p:spPr>
          <a:xfrm>
            <a:off x="5528667" y="1445419"/>
            <a:ext cx="1464469" cy="1464469"/>
          </a:xfrm>
          <a:prstGeom prst="rect">
            <a:avLst/>
          </a:prstGeom>
        </p:spPr>
      </p:pic>
      <p:sp>
        <p:nvSpPr>
          <p:cNvPr id="10" name="Text 6"/>
          <p:cNvSpPr/>
          <p:nvPr/>
        </p:nvSpPr>
        <p:spPr>
          <a:xfrm>
            <a:off x="5406747" y="3101221"/>
            <a:ext cx="1708428" cy="531495"/>
          </a:xfrm>
          <a:prstGeom prst="rect">
            <a:avLst/>
          </a:prstGeom>
          <a:noFill/>
          <a:ln/>
        </p:spPr>
        <p:txBody>
          <a:bodyPr wrap="square" rtlCol="0" anchor="t"/>
          <a:lstStyle/>
          <a:p>
            <a:pPr marL="0" indent="0" algn="r" rtl="1">
              <a:lnSpc>
                <a:spcPts val="2092"/>
              </a:lnSpc>
              <a:buNone/>
            </a:pPr>
            <a:r>
              <a:rPr lang="en-US" sz="1674" b="1" kern="0" spc="-50" dirty="0">
                <a:solidFill>
                  <a:srgbClr val="000000"/>
                </a:solidFill>
                <a:latin typeface="Inter" pitchFamily="34" charset="0"/>
                <a:ea typeface="Inter" pitchFamily="34" charset="-122"/>
                <a:cs typeface="Inter" pitchFamily="34" charset="-120"/>
              </a:rPr>
              <a:t>امنیت داده‌های کاربر پیشرفته</a:t>
            </a:r>
            <a:endParaRPr lang="en-US" sz="1674" dirty="0"/>
          </a:p>
        </p:txBody>
      </p:sp>
      <p:sp>
        <p:nvSpPr>
          <p:cNvPr id="11" name="Text 7"/>
          <p:cNvSpPr/>
          <p:nvPr/>
        </p:nvSpPr>
        <p:spPr>
          <a:xfrm>
            <a:off x="5406747" y="3802737"/>
            <a:ext cx="1708428" cy="3807143"/>
          </a:xfrm>
          <a:prstGeom prst="rect">
            <a:avLst/>
          </a:prstGeom>
          <a:noFill/>
          <a:ln/>
        </p:spPr>
        <p:txBody>
          <a:bodyPr wrap="square" rtlCol="0" anchor="t"/>
          <a:lstStyle/>
          <a:p>
            <a:pPr marL="0" indent="0" algn="r" rtl="1">
              <a:lnSpc>
                <a:spcPts val="2143"/>
              </a:lnSpc>
              <a:buNone/>
            </a:pPr>
            <a:r>
              <a:rPr lang="en-US" sz="1339" kern="0" spc="-27" dirty="0">
                <a:solidFill>
                  <a:srgbClr val="272525"/>
                </a:solidFill>
                <a:latin typeface="Inter" pitchFamily="34" charset="0"/>
                <a:ea typeface="Inter" pitchFamily="34" charset="-122"/>
                <a:cs typeface="Inter" pitchFamily="34" charset="-120"/>
              </a:rPr>
              <a:t>  سه فناوری مختلف حفاظت از داده‌های کاربر با استفاده از رمزنگاری جعبه سفید، کپسوله‌سازی امن برای لایه برنامه و سخت‌سازی برنامه. اطلاعات مهم مانند کدهای دسترسی و داده های برنامه توسط آخرین فناوری امنیتی محافظت می شود. اگر تلفن هوشمند خود را گم کنید، می توانید کدهای دسترسی خود را به راحتی پاک کنید.</a:t>
            </a:r>
            <a:endParaRPr lang="en-US" sz="1339" dirty="0"/>
          </a:p>
        </p:txBody>
      </p:sp>
      <p:pic>
        <p:nvPicPr>
          <p:cNvPr id="12" name="Image 2" descr="preencoded.png"/>
          <p:cNvPicPr>
            <a:picLocks noChangeAspect="1"/>
          </p:cNvPicPr>
          <p:nvPr/>
        </p:nvPicPr>
        <p:blipFill>
          <a:blip r:embed="rId5"/>
          <a:stretch>
            <a:fillRect/>
          </a:stretch>
        </p:blipFill>
        <p:spPr>
          <a:xfrm>
            <a:off x="7588687" y="1445419"/>
            <a:ext cx="1606153" cy="1462921"/>
          </a:xfrm>
          <a:prstGeom prst="rect">
            <a:avLst/>
          </a:prstGeom>
        </p:spPr>
      </p:pic>
      <p:sp>
        <p:nvSpPr>
          <p:cNvPr id="13" name="Text 8"/>
          <p:cNvSpPr/>
          <p:nvPr/>
        </p:nvSpPr>
        <p:spPr>
          <a:xfrm>
            <a:off x="7537609" y="3099673"/>
            <a:ext cx="1708428" cy="531495"/>
          </a:xfrm>
          <a:prstGeom prst="rect">
            <a:avLst/>
          </a:prstGeom>
          <a:noFill/>
          <a:ln/>
        </p:spPr>
        <p:txBody>
          <a:bodyPr wrap="square" rtlCol="0" anchor="t"/>
          <a:lstStyle/>
          <a:p>
            <a:pPr marL="0" indent="0" algn="r" rtl="1">
              <a:lnSpc>
                <a:spcPts val="2092"/>
              </a:lnSpc>
              <a:buNone/>
            </a:pPr>
            <a:r>
              <a:rPr lang="en-US" sz="1674" b="1" kern="0" spc="-50" dirty="0">
                <a:solidFill>
                  <a:srgbClr val="000000"/>
                </a:solidFill>
                <a:latin typeface="Inter" pitchFamily="34" charset="0"/>
                <a:ea typeface="Inter" pitchFamily="34" charset="-122"/>
                <a:cs typeface="Inter" pitchFamily="34" charset="-120"/>
              </a:rPr>
              <a:t>راه‌اندازی ضد سرقت با یک لمس</a:t>
            </a:r>
            <a:endParaRPr lang="en-US" sz="1674" dirty="0"/>
          </a:p>
        </p:txBody>
      </p:sp>
      <p:sp>
        <p:nvSpPr>
          <p:cNvPr id="14" name="Text 9"/>
          <p:cNvSpPr/>
          <p:nvPr/>
        </p:nvSpPr>
        <p:spPr>
          <a:xfrm>
            <a:off x="7537609" y="3801189"/>
            <a:ext cx="1708428" cy="2719388"/>
          </a:xfrm>
          <a:prstGeom prst="rect">
            <a:avLst/>
          </a:prstGeom>
          <a:noFill/>
          <a:ln/>
        </p:spPr>
        <p:txBody>
          <a:bodyPr wrap="square" rtlCol="0" anchor="t"/>
          <a:lstStyle/>
          <a:p>
            <a:pPr marL="0" indent="0" algn="r" rtl="1">
              <a:lnSpc>
                <a:spcPts val="2143"/>
              </a:lnSpc>
              <a:buNone/>
            </a:pPr>
            <a:r>
              <a:rPr lang="en-US" sz="1339" kern="0" spc="-27" dirty="0">
                <a:solidFill>
                  <a:srgbClr val="272525"/>
                </a:solidFill>
                <a:latin typeface="Inter" pitchFamily="34" charset="0"/>
                <a:ea typeface="Inter" pitchFamily="34" charset="-122"/>
                <a:cs typeface="Inter" pitchFamily="34" charset="-120"/>
              </a:rPr>
              <a:t> ویژگی جلوگیری از نفوذ را با یک لمس راه‌اندازی کنید تا وقتی خانواده‌تان در خانه نیستند، خانه خود را از سرقت محافظت کنید. در طول این ویژگی، هنگامی که قفل از داخل کار می کند، زنگ هشدار تنظیم می شود. نشانه تلاش یک سارق برای فرار.</a:t>
            </a:r>
            <a:endParaRPr lang="en-US" sz="1339" dirty="0"/>
          </a:p>
        </p:txBody>
      </p:sp>
      <p:pic>
        <p:nvPicPr>
          <p:cNvPr id="15" name="Image 3" descr="preencoded.png"/>
          <p:cNvPicPr>
            <a:picLocks noChangeAspect="1"/>
          </p:cNvPicPr>
          <p:nvPr/>
        </p:nvPicPr>
        <p:blipFill>
          <a:blip r:embed="rId6"/>
          <a:stretch>
            <a:fillRect/>
          </a:stretch>
        </p:blipFill>
        <p:spPr>
          <a:xfrm>
            <a:off x="9752648" y="1445419"/>
            <a:ext cx="1540073" cy="1486138"/>
          </a:xfrm>
          <a:prstGeom prst="rect">
            <a:avLst/>
          </a:prstGeom>
        </p:spPr>
      </p:pic>
      <p:sp>
        <p:nvSpPr>
          <p:cNvPr id="16" name="Text 10"/>
          <p:cNvSpPr/>
          <p:nvPr/>
        </p:nvSpPr>
        <p:spPr>
          <a:xfrm>
            <a:off x="9668470" y="3122890"/>
            <a:ext cx="1708428" cy="531495"/>
          </a:xfrm>
          <a:prstGeom prst="rect">
            <a:avLst/>
          </a:prstGeom>
          <a:noFill/>
          <a:ln/>
        </p:spPr>
        <p:txBody>
          <a:bodyPr wrap="square" rtlCol="0" anchor="t"/>
          <a:lstStyle/>
          <a:p>
            <a:pPr marL="0" indent="0" algn="r" rtl="1">
              <a:lnSpc>
                <a:spcPts val="2092"/>
              </a:lnSpc>
              <a:buNone/>
            </a:pPr>
            <a:r>
              <a:rPr lang="en-US" sz="1674" b="1" kern="0" spc="-50" dirty="0">
                <a:solidFill>
                  <a:srgbClr val="000000"/>
                </a:solidFill>
                <a:latin typeface="Inter" pitchFamily="34" charset="0"/>
                <a:ea typeface="Inter" pitchFamily="34" charset="-122"/>
                <a:cs typeface="Inter" pitchFamily="34" charset="-120"/>
              </a:rPr>
              <a:t>هشدار حرکت مشکوک</a:t>
            </a:r>
            <a:endParaRPr lang="en-US" sz="1674" dirty="0"/>
          </a:p>
        </p:txBody>
      </p:sp>
      <p:sp>
        <p:nvSpPr>
          <p:cNvPr id="17" name="Text 11"/>
          <p:cNvSpPr/>
          <p:nvPr/>
        </p:nvSpPr>
        <p:spPr>
          <a:xfrm>
            <a:off x="9668470" y="3824407"/>
            <a:ext cx="1708428" cy="1903571"/>
          </a:xfrm>
          <a:prstGeom prst="rect">
            <a:avLst/>
          </a:prstGeom>
          <a:noFill/>
          <a:ln/>
        </p:spPr>
        <p:txBody>
          <a:bodyPr wrap="square" rtlCol="0" anchor="t"/>
          <a:lstStyle/>
          <a:p>
            <a:pPr marL="0" indent="0" algn="r" rtl="1">
              <a:lnSpc>
                <a:spcPts val="2143"/>
              </a:lnSpc>
              <a:buNone/>
            </a:pPr>
            <a:r>
              <a:rPr lang="en-US" sz="1339" kern="0" spc="-27" dirty="0">
                <a:solidFill>
                  <a:srgbClr val="272525"/>
                </a:solidFill>
                <a:latin typeface="Inter" pitchFamily="34" charset="0"/>
                <a:ea typeface="Inter" pitchFamily="34" charset="-122"/>
                <a:cs typeface="Inter" pitchFamily="34" charset="-120"/>
              </a:rPr>
              <a:t> هنگامی که حسگر مادون قرمز مجهز هر گونه حرکت مشکوک را برای مدت طولانی تشخیص می دهد، قفل در یک آژیر هشدار به صدا در می آورد تا مهمانان ناخواسته را دفع کند.</a:t>
            </a:r>
            <a:endParaRPr lang="en-US" sz="133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338"/>
          </a:xfrm>
          <a:prstGeom prst="rect">
            <a:avLst/>
          </a:prstGeom>
          <a:solidFill>
            <a:srgbClr val="FFFFFF"/>
          </a:solidFill>
          <a:ln w="10120">
            <a:solidFill>
              <a:srgbClr val="E5E0DF"/>
            </a:solidFill>
            <a:prstDash val="solid"/>
          </a:ln>
        </p:spPr>
      </p:sp>
      <p:sp>
        <p:nvSpPr>
          <p:cNvPr id="4" name="Shape 2"/>
          <p:cNvSpPr/>
          <p:nvPr/>
        </p:nvSpPr>
        <p:spPr>
          <a:xfrm>
            <a:off x="0" y="0"/>
            <a:ext cx="14630400" cy="8232338"/>
          </a:xfrm>
          <a:prstGeom prst="rect">
            <a:avLst/>
          </a:prstGeom>
          <a:solidFill>
            <a:srgbClr val="F2F2F2"/>
          </a:solidFill>
          <a:ln/>
        </p:spPr>
      </p:sp>
      <p:sp>
        <p:nvSpPr>
          <p:cNvPr id="5" name="Text 3"/>
          <p:cNvSpPr/>
          <p:nvPr/>
        </p:nvSpPr>
        <p:spPr>
          <a:xfrm>
            <a:off x="3427452" y="450056"/>
            <a:ext cx="3273862" cy="511493"/>
          </a:xfrm>
          <a:prstGeom prst="rect">
            <a:avLst/>
          </a:prstGeom>
          <a:noFill/>
          <a:ln/>
        </p:spPr>
        <p:txBody>
          <a:bodyPr wrap="none" rtlCol="0" anchor="t"/>
          <a:lstStyle/>
          <a:p>
            <a:pPr marL="0" indent="0" algn="r" rtl="1">
              <a:lnSpc>
                <a:spcPts val="4028"/>
              </a:lnSpc>
              <a:buNone/>
            </a:pPr>
            <a:endParaRPr lang="en-US" sz="3222" dirty="0"/>
          </a:p>
        </p:txBody>
      </p:sp>
      <p:pic>
        <p:nvPicPr>
          <p:cNvPr id="6" name="Image 0" descr="preencoded.png"/>
          <p:cNvPicPr>
            <a:picLocks noChangeAspect="1"/>
          </p:cNvPicPr>
          <p:nvPr/>
        </p:nvPicPr>
        <p:blipFill>
          <a:blip r:embed="rId3"/>
          <a:stretch>
            <a:fillRect/>
          </a:stretch>
        </p:blipFill>
        <p:spPr>
          <a:xfrm>
            <a:off x="3490198" y="1391126"/>
            <a:ext cx="1518642" cy="1465421"/>
          </a:xfrm>
          <a:prstGeom prst="rect">
            <a:avLst/>
          </a:prstGeom>
        </p:spPr>
      </p:pic>
      <p:sp>
        <p:nvSpPr>
          <p:cNvPr id="7" name="Text 4"/>
          <p:cNvSpPr/>
          <p:nvPr/>
        </p:nvSpPr>
        <p:spPr>
          <a:xfrm>
            <a:off x="3434834" y="3040618"/>
            <a:ext cx="1636871" cy="255746"/>
          </a:xfrm>
          <a:prstGeom prst="rect">
            <a:avLst/>
          </a:prstGeom>
          <a:noFill/>
          <a:ln/>
        </p:spPr>
        <p:txBody>
          <a:bodyPr wrap="none" rtlCol="0" anchor="t"/>
          <a:lstStyle/>
          <a:p>
            <a:pPr marL="0" indent="0" algn="r" rtl="1">
              <a:lnSpc>
                <a:spcPts val="2014"/>
              </a:lnSpc>
              <a:buNone/>
            </a:pPr>
            <a:r>
              <a:rPr lang="en-US" sz="1611" b="1" kern="0" spc="-48" dirty="0">
                <a:solidFill>
                  <a:srgbClr val="000000"/>
                </a:solidFill>
                <a:latin typeface="Inter" pitchFamily="34" charset="0"/>
                <a:ea typeface="Inter" pitchFamily="34" charset="-122"/>
                <a:cs typeface="Inter" pitchFamily="34" charset="-120"/>
              </a:rPr>
              <a:t>هشدار نفوذ</a:t>
            </a:r>
            <a:endParaRPr lang="en-US" sz="1611" dirty="0"/>
          </a:p>
        </p:txBody>
      </p:sp>
      <p:sp>
        <p:nvSpPr>
          <p:cNvPr id="8" name="Text 5"/>
          <p:cNvSpPr/>
          <p:nvPr/>
        </p:nvSpPr>
        <p:spPr>
          <a:xfrm>
            <a:off x="3427452" y="3459956"/>
            <a:ext cx="1644253" cy="2881313"/>
          </a:xfrm>
          <a:prstGeom prst="rect">
            <a:avLst/>
          </a:prstGeom>
          <a:noFill/>
          <a:ln/>
        </p:spPr>
        <p:txBody>
          <a:bodyPr wrap="square" rtlCol="0" anchor="t"/>
          <a:lstStyle/>
          <a:p>
            <a:pPr marL="0" indent="0" algn="r" rtl="1">
              <a:lnSpc>
                <a:spcPts val="2062"/>
              </a:lnSpc>
              <a:buNone/>
            </a:pPr>
            <a:r>
              <a:rPr lang="en-US" sz="1289" kern="0" spc="-26" dirty="0">
                <a:solidFill>
                  <a:srgbClr val="272525"/>
                </a:solidFill>
                <a:latin typeface="Inter" pitchFamily="34" charset="0"/>
                <a:ea typeface="Inter" pitchFamily="34" charset="-122"/>
                <a:cs typeface="Inter" pitchFamily="34" charset="-120"/>
              </a:rPr>
              <a:t> هنگامی که حسگر IR مجهز هر گونه حرکات مشکوک را برای مدت زمان طولانی تشخیص می دهد، قفل در یک آژیر هشدار برای دفع مهمانان ناخواسته به صدا در می آورد. تلاش برای ورود اجباری یا دستکاری برای دور زدن قفل، بلافاصله زنگ هشدار را به صدا در می آورد</a:t>
            </a:r>
            <a:endParaRPr lang="en-US" sz="1289" dirty="0"/>
          </a:p>
        </p:txBody>
      </p:sp>
      <p:pic>
        <p:nvPicPr>
          <p:cNvPr id="9" name="Image 1" descr="preencoded.png"/>
          <p:cNvPicPr>
            <a:picLocks noChangeAspect="1"/>
          </p:cNvPicPr>
          <p:nvPr/>
        </p:nvPicPr>
        <p:blipFill>
          <a:blip r:embed="rId4"/>
          <a:stretch>
            <a:fillRect/>
          </a:stretch>
        </p:blipFill>
        <p:spPr>
          <a:xfrm>
            <a:off x="5505093" y="1391126"/>
            <a:ext cx="1591389" cy="1449467"/>
          </a:xfrm>
          <a:prstGeom prst="rect">
            <a:avLst/>
          </a:prstGeom>
        </p:spPr>
      </p:pic>
      <p:sp>
        <p:nvSpPr>
          <p:cNvPr id="10" name="Text 6"/>
          <p:cNvSpPr/>
          <p:nvPr/>
        </p:nvSpPr>
        <p:spPr>
          <a:xfrm>
            <a:off x="5486043" y="3024664"/>
            <a:ext cx="1636871" cy="255746"/>
          </a:xfrm>
          <a:prstGeom prst="rect">
            <a:avLst/>
          </a:prstGeom>
          <a:noFill/>
          <a:ln/>
        </p:spPr>
        <p:txBody>
          <a:bodyPr wrap="none" rtlCol="0" anchor="t"/>
          <a:lstStyle/>
          <a:p>
            <a:pPr marL="0" indent="0" algn="r" rtl="1">
              <a:lnSpc>
                <a:spcPts val="2014"/>
              </a:lnSpc>
              <a:buNone/>
            </a:pPr>
            <a:r>
              <a:rPr lang="en-US" sz="1611" b="1" kern="0" spc="-48" dirty="0">
                <a:solidFill>
                  <a:srgbClr val="000000"/>
                </a:solidFill>
                <a:latin typeface="Inter" pitchFamily="34" charset="0"/>
                <a:ea typeface="Inter" pitchFamily="34" charset="-122"/>
                <a:cs typeface="Inter" pitchFamily="34" charset="-120"/>
              </a:rPr>
              <a:t>هشدار دمای بالا </a:t>
            </a:r>
            <a:endParaRPr lang="en-US" sz="1611" dirty="0"/>
          </a:p>
        </p:txBody>
      </p:sp>
      <p:sp>
        <p:nvSpPr>
          <p:cNvPr id="11" name="Text 7"/>
          <p:cNvSpPr/>
          <p:nvPr/>
        </p:nvSpPr>
        <p:spPr>
          <a:xfrm>
            <a:off x="5478661" y="3444002"/>
            <a:ext cx="1644253" cy="4191000"/>
          </a:xfrm>
          <a:prstGeom prst="rect">
            <a:avLst/>
          </a:prstGeom>
          <a:noFill/>
          <a:ln/>
        </p:spPr>
        <p:txBody>
          <a:bodyPr wrap="square" rtlCol="0" anchor="t"/>
          <a:lstStyle/>
          <a:p>
            <a:pPr marL="0" indent="0" algn="r" rtl="1">
              <a:lnSpc>
                <a:spcPts val="2062"/>
              </a:lnSpc>
              <a:buNone/>
            </a:pPr>
            <a:r>
              <a:rPr lang="en-US" sz="1289" kern="0" spc="-26" dirty="0">
                <a:solidFill>
                  <a:srgbClr val="272525"/>
                </a:solidFill>
                <a:latin typeface="Inter" pitchFamily="34" charset="0"/>
                <a:ea typeface="Inter" pitchFamily="34" charset="-122"/>
                <a:cs typeface="Inter" pitchFamily="34" charset="-120"/>
              </a:rPr>
              <a:t>هشدار دمای بالا هنگامی که سنسور داخلی دمای بالای غیرعادی را تشخیص دهد، زنگ هشدار فعال می شود و قفل در چشمک می زند تا به کاربر هشدار دهد. قفل در نیز به طور خودکار باز می شود تا امکان فرار سریع فراهم شود. * عملکرد تشخیص دمای بالا در حدود 70 درجه سانتیگراد 10 درجه سانتیگراد عملیاتی است. این می تواند بسته به محیط نصب متفاوت باشد</a:t>
            </a:r>
            <a:endParaRPr lang="en-US" sz="1289" dirty="0"/>
          </a:p>
        </p:txBody>
      </p:sp>
      <p:pic>
        <p:nvPicPr>
          <p:cNvPr id="12" name="Image 2" descr="preencoded.png"/>
          <p:cNvPicPr>
            <a:picLocks noChangeAspect="1"/>
          </p:cNvPicPr>
          <p:nvPr/>
        </p:nvPicPr>
        <p:blipFill>
          <a:blip r:embed="rId5"/>
          <a:stretch>
            <a:fillRect/>
          </a:stretch>
        </p:blipFill>
        <p:spPr>
          <a:xfrm>
            <a:off x="7592616" y="1391126"/>
            <a:ext cx="1518642" cy="1465421"/>
          </a:xfrm>
          <a:prstGeom prst="rect">
            <a:avLst/>
          </a:prstGeom>
        </p:spPr>
      </p:pic>
      <p:sp>
        <p:nvSpPr>
          <p:cNvPr id="13" name="Text 8"/>
          <p:cNvSpPr/>
          <p:nvPr/>
        </p:nvSpPr>
        <p:spPr>
          <a:xfrm>
            <a:off x="7537252" y="3040618"/>
            <a:ext cx="1636871" cy="255746"/>
          </a:xfrm>
          <a:prstGeom prst="rect">
            <a:avLst/>
          </a:prstGeom>
          <a:noFill/>
          <a:ln/>
        </p:spPr>
        <p:txBody>
          <a:bodyPr wrap="none" rtlCol="0" anchor="t"/>
          <a:lstStyle/>
          <a:p>
            <a:pPr marL="0" indent="0" algn="r" rtl="1">
              <a:lnSpc>
                <a:spcPts val="2014"/>
              </a:lnSpc>
              <a:buNone/>
            </a:pPr>
            <a:r>
              <a:rPr lang="en-US" sz="1611" b="1" kern="0" spc="-48" dirty="0">
                <a:solidFill>
                  <a:srgbClr val="000000"/>
                </a:solidFill>
                <a:latin typeface="Inter" pitchFamily="34" charset="0"/>
                <a:ea typeface="Inter" pitchFamily="34" charset="-122"/>
                <a:cs typeface="Inter" pitchFamily="34" charset="-120"/>
              </a:rPr>
              <a:t>منبع تغذیه اضطراری</a:t>
            </a:r>
            <a:endParaRPr lang="en-US" sz="1611" dirty="0"/>
          </a:p>
        </p:txBody>
      </p:sp>
      <p:sp>
        <p:nvSpPr>
          <p:cNvPr id="14" name="Text 9"/>
          <p:cNvSpPr/>
          <p:nvPr/>
        </p:nvSpPr>
        <p:spPr>
          <a:xfrm>
            <a:off x="7529870" y="3459956"/>
            <a:ext cx="1644253" cy="1571625"/>
          </a:xfrm>
          <a:prstGeom prst="rect">
            <a:avLst/>
          </a:prstGeom>
          <a:noFill/>
          <a:ln/>
        </p:spPr>
        <p:txBody>
          <a:bodyPr wrap="square" rtlCol="0" anchor="t"/>
          <a:lstStyle/>
          <a:p>
            <a:pPr marL="0" indent="0" algn="r" rtl="1">
              <a:lnSpc>
                <a:spcPts val="2062"/>
              </a:lnSpc>
              <a:buNone/>
            </a:pPr>
            <a:r>
              <a:rPr lang="en-US" sz="1289" kern="0" spc="-26" dirty="0">
                <a:solidFill>
                  <a:srgbClr val="272525"/>
                </a:solidFill>
                <a:latin typeface="Inter" pitchFamily="34" charset="0"/>
                <a:ea typeface="Inter" pitchFamily="34" charset="-122"/>
                <a:cs typeface="Inter" pitchFamily="34" charset="-120"/>
              </a:rPr>
              <a:t> اگر نتوانید باتری ها را قبل از تخلیه کامل تعویض کنید، همچنان می توانید با یک باتری 9 ولتی در ترمینال باتری اضطراری را باز کنید</a:t>
            </a:r>
            <a:endParaRPr lang="en-US" sz="1289" dirty="0"/>
          </a:p>
        </p:txBody>
      </p:sp>
      <p:pic>
        <p:nvPicPr>
          <p:cNvPr id="15" name="Image 3" descr="preencoded.png"/>
          <p:cNvPicPr>
            <a:picLocks noChangeAspect="1"/>
          </p:cNvPicPr>
          <p:nvPr/>
        </p:nvPicPr>
        <p:blipFill>
          <a:blip r:embed="rId6"/>
          <a:stretch>
            <a:fillRect/>
          </a:stretch>
        </p:blipFill>
        <p:spPr>
          <a:xfrm>
            <a:off x="9581078" y="1391126"/>
            <a:ext cx="1644253" cy="1586627"/>
          </a:xfrm>
          <a:prstGeom prst="rect">
            <a:avLst/>
          </a:prstGeom>
        </p:spPr>
      </p:pic>
      <p:sp>
        <p:nvSpPr>
          <p:cNvPr id="16" name="Text 10"/>
          <p:cNvSpPr/>
          <p:nvPr/>
        </p:nvSpPr>
        <p:spPr>
          <a:xfrm>
            <a:off x="9588460" y="3161824"/>
            <a:ext cx="1636871" cy="255746"/>
          </a:xfrm>
          <a:prstGeom prst="rect">
            <a:avLst/>
          </a:prstGeom>
          <a:noFill/>
          <a:ln/>
        </p:spPr>
        <p:txBody>
          <a:bodyPr wrap="none" rtlCol="0" anchor="t"/>
          <a:lstStyle/>
          <a:p>
            <a:pPr marL="0" indent="0" algn="r" rtl="1">
              <a:lnSpc>
                <a:spcPts val="2014"/>
              </a:lnSpc>
              <a:buNone/>
            </a:pPr>
            <a:r>
              <a:rPr lang="en-US" sz="1611" b="1" kern="0" spc="-48" dirty="0">
                <a:solidFill>
                  <a:srgbClr val="000000"/>
                </a:solidFill>
                <a:latin typeface="Inter" pitchFamily="34" charset="0"/>
                <a:ea typeface="Inter" pitchFamily="34" charset="-122"/>
                <a:cs typeface="Inter" pitchFamily="34" charset="-120"/>
              </a:rPr>
              <a:t>باز کردن دستی قفل</a:t>
            </a:r>
            <a:endParaRPr lang="en-US" sz="1611" dirty="0"/>
          </a:p>
        </p:txBody>
      </p:sp>
      <p:sp>
        <p:nvSpPr>
          <p:cNvPr id="17" name="Text 11"/>
          <p:cNvSpPr/>
          <p:nvPr/>
        </p:nvSpPr>
        <p:spPr>
          <a:xfrm>
            <a:off x="9581078" y="3581162"/>
            <a:ext cx="1644253" cy="523875"/>
          </a:xfrm>
          <a:prstGeom prst="rect">
            <a:avLst/>
          </a:prstGeom>
          <a:noFill/>
          <a:ln/>
        </p:spPr>
        <p:txBody>
          <a:bodyPr wrap="square" rtlCol="0" anchor="t"/>
          <a:lstStyle/>
          <a:p>
            <a:pPr marL="0" indent="0" algn="r" rtl="1">
              <a:lnSpc>
                <a:spcPts val="2062"/>
              </a:lnSpc>
              <a:buNone/>
            </a:pPr>
            <a:r>
              <a:rPr lang="en-US" sz="1289" kern="0" spc="-26" dirty="0">
                <a:solidFill>
                  <a:srgbClr val="272525"/>
                </a:solidFill>
                <a:latin typeface="Inter" pitchFamily="34" charset="0"/>
                <a:ea typeface="Inter" pitchFamily="34" charset="-122"/>
                <a:cs typeface="Inter" pitchFamily="34" charset="-120"/>
              </a:rPr>
              <a:t> دکمه باز دستی را باز کنید و در را از داخل باز کنید</a:t>
            </a:r>
            <a:endParaRPr lang="en-US" sz="128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Shape 2"/>
          <p:cNvSpPr/>
          <p:nvPr/>
        </p:nvSpPr>
        <p:spPr>
          <a:xfrm>
            <a:off x="0" y="0"/>
            <a:ext cx="14630400" cy="8229600"/>
          </a:xfrm>
          <a:prstGeom prst="rect">
            <a:avLst/>
          </a:prstGeom>
          <a:solidFill>
            <a:srgbClr val="F2F2F2"/>
          </a:solidFill>
          <a:ln/>
        </p:spPr>
      </p:sp>
      <p:sp>
        <p:nvSpPr>
          <p:cNvPr id="5" name="Text 3"/>
          <p:cNvSpPr/>
          <p:nvPr/>
        </p:nvSpPr>
        <p:spPr>
          <a:xfrm>
            <a:off x="2037993" y="872371"/>
            <a:ext cx="4443889" cy="694373"/>
          </a:xfrm>
          <a:prstGeom prst="rect">
            <a:avLst/>
          </a:prstGeom>
          <a:noFill/>
          <a:ln/>
        </p:spPr>
        <p:txBody>
          <a:bodyPr wrap="none" rtlCol="0" anchor="t"/>
          <a:lstStyle/>
          <a:p>
            <a:pPr marL="0" indent="0" algn="r" rtl="1">
              <a:lnSpc>
                <a:spcPts val="5468"/>
              </a:lnSpc>
              <a:buNone/>
            </a:pPr>
            <a:endParaRPr lang="en-US" sz="4374" dirty="0"/>
          </a:p>
        </p:txBody>
      </p:sp>
      <p:pic>
        <p:nvPicPr>
          <p:cNvPr id="6" name="Image 0" descr="preencoded.png"/>
          <p:cNvPicPr>
            <a:picLocks noChangeAspect="1"/>
          </p:cNvPicPr>
          <p:nvPr/>
        </p:nvPicPr>
        <p:blipFill>
          <a:blip r:embed="rId3"/>
          <a:stretch>
            <a:fillRect/>
          </a:stretch>
        </p:blipFill>
        <p:spPr>
          <a:xfrm>
            <a:off x="3405426" y="2149912"/>
            <a:ext cx="2271355" cy="2191822"/>
          </a:xfrm>
          <a:prstGeom prst="rect">
            <a:avLst/>
          </a:prstGeom>
        </p:spPr>
      </p:pic>
      <p:sp>
        <p:nvSpPr>
          <p:cNvPr id="7" name="Text 4"/>
          <p:cNvSpPr/>
          <p:nvPr/>
        </p:nvSpPr>
        <p:spPr>
          <a:xfrm>
            <a:off x="4822269" y="4591645"/>
            <a:ext cx="2221944" cy="347186"/>
          </a:xfrm>
          <a:prstGeom prst="rect">
            <a:avLst/>
          </a:prstGeom>
          <a:noFill/>
          <a:ln/>
        </p:spPr>
        <p:txBody>
          <a:bodyPr wrap="none" rtlCol="0" anchor="t"/>
          <a:lstStyle/>
          <a:p>
            <a:pPr marL="0" indent="0" algn="r" rtl="1">
              <a:lnSpc>
                <a:spcPts val="2734"/>
              </a:lnSpc>
              <a:buNone/>
            </a:pPr>
            <a:r>
              <a:rPr lang="en-US" sz="2187" b="1" kern="0" spc="-66" dirty="0">
                <a:solidFill>
                  <a:srgbClr val="000000"/>
                </a:solidFill>
                <a:latin typeface="Inter" pitchFamily="34" charset="0"/>
                <a:ea typeface="Inter" pitchFamily="34" charset="-122"/>
                <a:cs typeface="Inter" pitchFamily="34" charset="-120"/>
              </a:rPr>
              <a:t>حالت بی‌صدا </a:t>
            </a:r>
            <a:endParaRPr lang="en-US" sz="2187" dirty="0"/>
          </a:p>
        </p:txBody>
      </p:sp>
      <p:sp>
        <p:nvSpPr>
          <p:cNvPr id="8" name="Text 5"/>
          <p:cNvSpPr/>
          <p:nvPr/>
        </p:nvSpPr>
        <p:spPr>
          <a:xfrm>
            <a:off x="2037993" y="5161002"/>
            <a:ext cx="5006221" cy="1421606"/>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اگر کودک کوچکی دارید یا اغلب شب‌ها دیر وارد خانه می‌شوید یا از خانه خارج می‌شوید، می‌توانید صدا را تنظیم کنید یا صدای کلید یا آهنگ باز کردن در را برای خانواده یا محله خود تنظیم کنید یا صدای کلید را بی‌صدا کنید.</a:t>
            </a:r>
            <a:endParaRPr lang="en-US" sz="1750" dirty="0"/>
          </a:p>
        </p:txBody>
      </p:sp>
      <p:pic>
        <p:nvPicPr>
          <p:cNvPr id="9" name="Image 1" descr="preencoded.png"/>
          <p:cNvPicPr>
            <a:picLocks noChangeAspect="1"/>
          </p:cNvPicPr>
          <p:nvPr/>
        </p:nvPicPr>
        <p:blipFill>
          <a:blip r:embed="rId4"/>
          <a:stretch>
            <a:fillRect/>
          </a:stretch>
        </p:blipFill>
        <p:spPr>
          <a:xfrm>
            <a:off x="9059942" y="2149912"/>
            <a:ext cx="2073831" cy="2211110"/>
          </a:xfrm>
          <a:prstGeom prst="rect">
            <a:avLst/>
          </a:prstGeom>
        </p:spPr>
      </p:pic>
      <p:sp>
        <p:nvSpPr>
          <p:cNvPr id="10" name="Text 6"/>
          <p:cNvSpPr/>
          <p:nvPr/>
        </p:nvSpPr>
        <p:spPr>
          <a:xfrm>
            <a:off x="10378083" y="4610933"/>
            <a:ext cx="2221944" cy="347186"/>
          </a:xfrm>
          <a:prstGeom prst="rect">
            <a:avLst/>
          </a:prstGeom>
          <a:noFill/>
          <a:ln/>
        </p:spPr>
        <p:txBody>
          <a:bodyPr wrap="none" rtlCol="0" anchor="t"/>
          <a:lstStyle/>
          <a:p>
            <a:pPr marL="0" indent="0" algn="r" rtl="1">
              <a:lnSpc>
                <a:spcPts val="2734"/>
              </a:lnSpc>
              <a:buNone/>
            </a:pPr>
            <a:r>
              <a:rPr lang="en-US" sz="2187" b="1" kern="0" spc="-66" dirty="0">
                <a:solidFill>
                  <a:srgbClr val="000000"/>
                </a:solidFill>
                <a:latin typeface="Inter" pitchFamily="34" charset="0"/>
                <a:ea typeface="Inter" pitchFamily="34" charset="-122"/>
                <a:cs typeface="Inter" pitchFamily="34" charset="-120"/>
              </a:rPr>
              <a:t>هشدار کم بودن باتری </a:t>
            </a:r>
            <a:endParaRPr lang="en-US" sz="2187" dirty="0"/>
          </a:p>
        </p:txBody>
      </p:sp>
      <p:sp>
        <p:nvSpPr>
          <p:cNvPr id="11" name="Text 7"/>
          <p:cNvSpPr/>
          <p:nvPr/>
        </p:nvSpPr>
        <p:spPr>
          <a:xfrm>
            <a:off x="7593806" y="5180290"/>
            <a:ext cx="5006221" cy="1421606"/>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اگر باتری ها رو به اتمام باشد، قفل در از طریق یک ملودی خاص یا LED صفحه کلید به شما اطلاع می دهد. شما به راحتی می توانید باتری ها را بدون بررسی عمر باتری تعویض کنید.</a:t>
            </a:r>
            <a:endParaRPr lang="en-US" sz="1750" dirty="0"/>
          </a:p>
        </p:txBody>
      </p:sp>
      <p:sp>
        <p:nvSpPr>
          <p:cNvPr id="12" name="Text 8"/>
          <p:cNvSpPr/>
          <p:nvPr/>
        </p:nvSpPr>
        <p:spPr>
          <a:xfrm>
            <a:off x="7593806" y="6801803"/>
            <a:ext cx="5006221" cy="355402"/>
          </a:xfrm>
          <a:prstGeom prst="rect">
            <a:avLst/>
          </a:prstGeom>
          <a:noFill/>
          <a:ln/>
        </p:spPr>
        <p:txBody>
          <a:bodyPr wrap="none" rtlCol="0" anchor="t"/>
          <a:lstStyle/>
          <a:p>
            <a:pPr marL="0" indent="0" algn="r" rtl="1">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24528" y="-1"/>
            <a:ext cx="14630400" cy="8771861"/>
          </a:xfrm>
          <a:prstGeom prst="rect">
            <a:avLst/>
          </a:prstGeom>
          <a:solidFill>
            <a:srgbClr val="FFFFFF"/>
          </a:solidFill>
          <a:ln w="9644">
            <a:solidFill>
              <a:srgbClr val="E5E0DF"/>
            </a:solidFill>
            <a:prstDash val="solid"/>
          </a:ln>
        </p:spPr>
        <p:txBody>
          <a:bodyPr/>
          <a:lstStyle/>
          <a:p>
            <a:endParaRPr lang="en-US" sz="2400" dirty="0"/>
          </a:p>
        </p:txBody>
      </p:sp>
      <p:pic>
        <p:nvPicPr>
          <p:cNvPr id="4" name="Image 0" descr="preencoded.png"/>
          <p:cNvPicPr>
            <a:picLocks noChangeAspect="1"/>
          </p:cNvPicPr>
          <p:nvPr/>
        </p:nvPicPr>
        <p:blipFill>
          <a:blip r:embed="rId3"/>
          <a:stretch>
            <a:fillRect/>
          </a:stretch>
        </p:blipFill>
        <p:spPr>
          <a:xfrm>
            <a:off x="-67281" y="1"/>
            <a:ext cx="5553681" cy="8771860"/>
          </a:xfrm>
          <a:prstGeom prst="rect">
            <a:avLst/>
          </a:prstGeom>
        </p:spPr>
      </p:pic>
      <p:sp>
        <p:nvSpPr>
          <p:cNvPr id="5" name="Text 2"/>
          <p:cNvSpPr/>
          <p:nvPr/>
        </p:nvSpPr>
        <p:spPr>
          <a:xfrm>
            <a:off x="10019586" y="427673"/>
            <a:ext cx="3732848" cy="583168"/>
          </a:xfrm>
          <a:prstGeom prst="rect">
            <a:avLst/>
          </a:prstGeom>
          <a:noFill/>
          <a:ln/>
        </p:spPr>
        <p:txBody>
          <a:bodyPr wrap="none" rtlCol="0" anchor="t"/>
          <a:lstStyle/>
          <a:p>
            <a:pPr marL="0" indent="0" algn="r">
              <a:lnSpc>
                <a:spcPts val="4593"/>
              </a:lnSpc>
              <a:buNone/>
            </a:pPr>
            <a:r>
              <a:rPr lang="en-US" sz="4400" b="1" kern="0" spc="-110" dirty="0">
                <a:solidFill>
                  <a:srgbClr val="002060"/>
                </a:solidFill>
                <a:latin typeface="Inter" pitchFamily="34" charset="0"/>
                <a:ea typeface="Inter" pitchFamily="34" charset="-122"/>
                <a:cs typeface="Inter" pitchFamily="34" charset="-120"/>
              </a:rPr>
              <a:t>فهرست</a:t>
            </a:r>
            <a:endParaRPr lang="en-US" sz="4400" dirty="0">
              <a:solidFill>
                <a:srgbClr val="002060"/>
              </a:solidFill>
            </a:endParaRPr>
          </a:p>
        </p:txBody>
      </p:sp>
      <p:sp>
        <p:nvSpPr>
          <p:cNvPr id="6" name="Text 3"/>
          <p:cNvSpPr/>
          <p:nvPr/>
        </p:nvSpPr>
        <p:spPr>
          <a:xfrm>
            <a:off x="12046325" y="1383982"/>
            <a:ext cx="1321832"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قفل هوشمند چیست؟</a:t>
            </a:r>
            <a:endParaRPr lang="en-US" sz="1600" dirty="0"/>
          </a:p>
        </p:txBody>
      </p:sp>
      <p:sp>
        <p:nvSpPr>
          <p:cNvPr id="7" name="Text 4"/>
          <p:cNvSpPr/>
          <p:nvPr/>
        </p:nvSpPr>
        <p:spPr>
          <a:xfrm>
            <a:off x="12029656" y="1758011"/>
            <a:ext cx="1355169"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انواع قفل های هوشمند</a:t>
            </a:r>
            <a:endParaRPr lang="en-US" sz="1600" dirty="0"/>
          </a:p>
        </p:txBody>
      </p:sp>
      <p:sp>
        <p:nvSpPr>
          <p:cNvPr id="12" name="Text 9"/>
          <p:cNvSpPr/>
          <p:nvPr/>
        </p:nvSpPr>
        <p:spPr>
          <a:xfrm>
            <a:off x="11253904" y="2174011"/>
            <a:ext cx="2087404"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مزایای استفاده از قفل های هوشمند</a:t>
            </a:r>
            <a:endParaRPr lang="en-US" sz="1600" dirty="0"/>
          </a:p>
        </p:txBody>
      </p:sp>
      <p:sp>
        <p:nvSpPr>
          <p:cNvPr id="14" name="Text 11"/>
          <p:cNvSpPr/>
          <p:nvPr/>
        </p:nvSpPr>
        <p:spPr>
          <a:xfrm>
            <a:off x="11667438" y="2584349"/>
            <a:ext cx="1764983"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 مشکلات امنیتی قفل هوشمند</a:t>
            </a:r>
            <a:endParaRPr lang="en-US" sz="1600" dirty="0"/>
          </a:p>
        </p:txBody>
      </p:sp>
      <p:sp>
        <p:nvSpPr>
          <p:cNvPr id="16" name="Text 13"/>
          <p:cNvSpPr/>
          <p:nvPr/>
        </p:nvSpPr>
        <p:spPr>
          <a:xfrm>
            <a:off x="12238700" y="2994722"/>
            <a:ext cx="1193721"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:برترین قفل هوشمند</a:t>
            </a:r>
            <a:endParaRPr lang="en-US" sz="1600" dirty="0"/>
          </a:p>
        </p:txBody>
      </p:sp>
      <p:sp>
        <p:nvSpPr>
          <p:cNvPr id="17" name="Text 14"/>
          <p:cNvSpPr/>
          <p:nvPr/>
        </p:nvSpPr>
        <p:spPr>
          <a:xfrm>
            <a:off x="10587871" y="3405095"/>
            <a:ext cx="2596277"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SHP-DR708شیوه های احراز هویت در قفل </a:t>
            </a:r>
            <a:endParaRPr lang="en-US" sz="1600" dirty="0"/>
          </a:p>
        </p:txBody>
      </p:sp>
      <p:sp>
        <p:nvSpPr>
          <p:cNvPr id="18" name="Text 15"/>
          <p:cNvSpPr/>
          <p:nvPr/>
        </p:nvSpPr>
        <p:spPr>
          <a:xfrm>
            <a:off x="11227056" y="3839916"/>
            <a:ext cx="2141101"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SHP-DR708امکانات قفل هوشمند </a:t>
            </a:r>
            <a:endParaRPr lang="en-US" sz="1600" dirty="0"/>
          </a:p>
        </p:txBody>
      </p:sp>
      <p:sp>
        <p:nvSpPr>
          <p:cNvPr id="23" name="Text 20"/>
          <p:cNvSpPr/>
          <p:nvPr/>
        </p:nvSpPr>
        <p:spPr>
          <a:xfrm>
            <a:off x="12600373" y="4197292"/>
            <a:ext cx="832384" cy="352580"/>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مشخصات فنی</a:t>
            </a:r>
            <a:endParaRPr lang="en-US" sz="1600" dirty="0"/>
          </a:p>
        </p:txBody>
      </p:sp>
      <p:sp>
        <p:nvSpPr>
          <p:cNvPr id="24" name="Text 21"/>
          <p:cNvSpPr/>
          <p:nvPr/>
        </p:nvSpPr>
        <p:spPr>
          <a:xfrm>
            <a:off x="10816588" y="4593011"/>
            <a:ext cx="2459474"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جدول حالات قفل هوشمند SHP-DR708</a:t>
            </a:r>
            <a:endParaRPr lang="en-US" sz="1600" dirty="0"/>
          </a:p>
        </p:txBody>
      </p:sp>
      <p:sp>
        <p:nvSpPr>
          <p:cNvPr id="26" name="Text 23"/>
          <p:cNvSpPr/>
          <p:nvPr/>
        </p:nvSpPr>
        <p:spPr>
          <a:xfrm>
            <a:off x="12297606" y="4943592"/>
            <a:ext cx="1257895" cy="279797"/>
          </a:xfrm>
          <a:prstGeom prst="rect">
            <a:avLst/>
          </a:prstGeom>
          <a:noFill/>
          <a:ln/>
        </p:spPr>
        <p:txBody>
          <a:bodyPr wrap="none" rtlCol="0" anchor="t"/>
          <a:lstStyle/>
          <a:p>
            <a:pPr marL="0" indent="0" algn="l">
              <a:lnSpc>
                <a:spcPts val="2204"/>
              </a:lnSpc>
              <a:buNone/>
            </a:pPr>
            <a:r>
              <a:rPr lang="en-US" sz="1600" b="1" kern="0" spc="-24" dirty="0" err="1">
                <a:solidFill>
                  <a:srgbClr val="21277D"/>
                </a:solidFill>
                <a:latin typeface="Inter" pitchFamily="34" charset="0"/>
                <a:ea typeface="Inter" pitchFamily="34" charset="-122"/>
                <a:cs typeface="Inter" pitchFamily="34" charset="-120"/>
              </a:rPr>
              <a:t>قفل</a:t>
            </a:r>
            <a:r>
              <a:rPr lang="en-US" sz="1600" b="1" kern="0" spc="-24" dirty="0">
                <a:solidFill>
                  <a:srgbClr val="21277D"/>
                </a:solidFill>
                <a:latin typeface="Inter" pitchFamily="34" charset="0"/>
                <a:ea typeface="Inter" pitchFamily="34" charset="-122"/>
                <a:cs typeface="Inter" pitchFamily="34" charset="-120"/>
              </a:rPr>
              <a:t> هوشمند peas</a:t>
            </a:r>
            <a:endParaRPr lang="en-US" sz="1600" dirty="0"/>
          </a:p>
        </p:txBody>
      </p:sp>
      <p:sp>
        <p:nvSpPr>
          <p:cNvPr id="27" name="Text 24"/>
          <p:cNvSpPr/>
          <p:nvPr/>
        </p:nvSpPr>
        <p:spPr>
          <a:xfrm>
            <a:off x="11438242" y="5297774"/>
            <a:ext cx="2223373"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Percept-Action </a:t>
            </a:r>
            <a:r>
              <a:rPr lang="en-US" sz="1600" b="1" kern="0" spc="-24" dirty="0" err="1">
                <a:solidFill>
                  <a:srgbClr val="21277D"/>
                </a:solidFill>
                <a:latin typeface="Inter" pitchFamily="34" charset="0"/>
                <a:ea typeface="Inter" pitchFamily="34" charset="-122"/>
                <a:cs typeface="Inter" pitchFamily="34" charset="-120"/>
              </a:rPr>
              <a:t>قفل</a:t>
            </a:r>
            <a:r>
              <a:rPr lang="en-US" sz="1600" b="1" kern="0" spc="-24" dirty="0">
                <a:solidFill>
                  <a:srgbClr val="21277D"/>
                </a:solidFill>
                <a:latin typeface="Inter" pitchFamily="34" charset="0"/>
                <a:ea typeface="Inter" pitchFamily="34" charset="-122"/>
                <a:cs typeface="Inter" pitchFamily="34" charset="-120"/>
              </a:rPr>
              <a:t> هوشمند</a:t>
            </a:r>
            <a:endParaRPr lang="en-US" sz="1600" dirty="0"/>
          </a:p>
        </p:txBody>
      </p:sp>
      <p:sp>
        <p:nvSpPr>
          <p:cNvPr id="28" name="Text 25"/>
          <p:cNvSpPr/>
          <p:nvPr/>
        </p:nvSpPr>
        <p:spPr>
          <a:xfrm>
            <a:off x="10274019" y="5674405"/>
            <a:ext cx="4047173"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نمونه کد پایتون برای </a:t>
            </a:r>
            <a:r>
              <a:rPr lang="en-US" sz="1600" b="1" kern="0" spc="-24" dirty="0" err="1">
                <a:solidFill>
                  <a:srgbClr val="21277D"/>
                </a:solidFill>
                <a:latin typeface="Inter" pitchFamily="34" charset="0"/>
                <a:ea typeface="Inter" pitchFamily="34" charset="-122"/>
                <a:cs typeface="Inter" pitchFamily="34" charset="-120"/>
              </a:rPr>
              <a:t>پیاده‌سازی</a:t>
            </a:r>
            <a:r>
              <a:rPr lang="en-US" sz="1600" b="1" kern="0" spc="-24" dirty="0">
                <a:solidFill>
                  <a:srgbClr val="21277D"/>
                </a:solidFill>
                <a:latin typeface="Inter" pitchFamily="34" charset="0"/>
                <a:ea typeface="Inter" pitchFamily="34" charset="-122"/>
                <a:cs typeface="Inter" pitchFamily="34" charset="-120"/>
              </a:rPr>
              <a:t> Percept-Action</a:t>
            </a:r>
            <a:endParaRPr lang="en-US" sz="1600" dirty="0"/>
          </a:p>
        </p:txBody>
      </p:sp>
      <p:sp>
        <p:nvSpPr>
          <p:cNvPr id="30" name="Text 27"/>
          <p:cNvSpPr/>
          <p:nvPr/>
        </p:nvSpPr>
        <p:spPr>
          <a:xfrm>
            <a:off x="11984719" y="6059260"/>
            <a:ext cx="1448038"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عامل مبتنی بر حل مساله</a:t>
            </a:r>
            <a:endParaRPr lang="en-US" sz="1600" dirty="0"/>
          </a:p>
        </p:txBody>
      </p:sp>
      <p:sp>
        <p:nvSpPr>
          <p:cNvPr id="32" name="Text 29"/>
          <p:cNvSpPr/>
          <p:nvPr/>
        </p:nvSpPr>
        <p:spPr>
          <a:xfrm>
            <a:off x="12801799" y="6405449"/>
            <a:ext cx="743069"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فرموله سازی</a:t>
            </a:r>
            <a:endParaRPr lang="en-US" sz="1600" dirty="0"/>
          </a:p>
        </p:txBody>
      </p:sp>
      <p:sp>
        <p:nvSpPr>
          <p:cNvPr id="34" name="Text 31"/>
          <p:cNvSpPr/>
          <p:nvPr/>
        </p:nvSpPr>
        <p:spPr>
          <a:xfrm>
            <a:off x="10958155" y="6737537"/>
            <a:ext cx="2225993"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جستجو نا آگاهانه در قفل های هوشمند</a:t>
            </a:r>
            <a:endParaRPr lang="en-US" sz="1600" dirty="0"/>
          </a:p>
        </p:txBody>
      </p:sp>
      <p:sp>
        <p:nvSpPr>
          <p:cNvPr id="35" name="Text 32"/>
          <p:cNvSpPr/>
          <p:nvPr/>
        </p:nvSpPr>
        <p:spPr>
          <a:xfrm>
            <a:off x="10504485" y="7079591"/>
            <a:ext cx="2719626"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مسایل ارضای محدودیت در قفل های هوشمند</a:t>
            </a:r>
            <a:endParaRPr lang="en-US" sz="1600" dirty="0"/>
          </a:p>
        </p:txBody>
      </p:sp>
      <p:sp>
        <p:nvSpPr>
          <p:cNvPr id="36" name="Text 33"/>
          <p:cNvSpPr/>
          <p:nvPr/>
        </p:nvSpPr>
        <p:spPr>
          <a:xfrm>
            <a:off x="10973473" y="7411679"/>
            <a:ext cx="2250638"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جستجوی عقبگرد در قفل های هوشمند</a:t>
            </a:r>
            <a:endParaRPr lang="en-US" sz="1600" dirty="0"/>
          </a:p>
        </p:txBody>
      </p:sp>
      <p:sp>
        <p:nvSpPr>
          <p:cNvPr id="37" name="Text 34"/>
          <p:cNvSpPr/>
          <p:nvPr/>
        </p:nvSpPr>
        <p:spPr>
          <a:xfrm>
            <a:off x="11180641" y="7772667"/>
            <a:ext cx="2043470"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بهبود جستجو در قفل های هوشمند</a:t>
            </a:r>
            <a:endParaRPr lang="en-US" sz="1600" dirty="0"/>
          </a:p>
        </p:txBody>
      </p:sp>
      <p:sp>
        <p:nvSpPr>
          <p:cNvPr id="38" name="Text 35"/>
          <p:cNvSpPr/>
          <p:nvPr/>
        </p:nvSpPr>
        <p:spPr>
          <a:xfrm>
            <a:off x="13341308" y="8113860"/>
            <a:ext cx="289322" cy="279797"/>
          </a:xfrm>
          <a:prstGeom prst="rect">
            <a:avLst/>
          </a:prstGeom>
          <a:noFill/>
          <a:ln/>
        </p:spPr>
        <p:txBody>
          <a:bodyPr wrap="none" rtlCol="0" anchor="t"/>
          <a:lstStyle/>
          <a:p>
            <a:pPr marL="0" indent="0" algn="l">
              <a:lnSpc>
                <a:spcPts val="2204"/>
              </a:lnSpc>
              <a:buNone/>
            </a:pPr>
            <a:r>
              <a:rPr lang="en-US" sz="1600" b="1" kern="0" spc="-24" dirty="0">
                <a:solidFill>
                  <a:srgbClr val="21277D"/>
                </a:solidFill>
                <a:latin typeface="Inter" pitchFamily="34" charset="0"/>
                <a:ea typeface="Inter" pitchFamily="34" charset="-122"/>
                <a:cs typeface="Inter" pitchFamily="34" charset="-120"/>
              </a:rPr>
              <a:t>منابع</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338"/>
          </a:xfrm>
          <a:prstGeom prst="rect">
            <a:avLst/>
          </a:prstGeom>
          <a:solidFill>
            <a:srgbClr val="272525"/>
          </a:solidFill>
          <a:ln w="1262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2338"/>
          </a:xfrm>
          <a:prstGeom prst="rect">
            <a:avLst/>
          </a:prstGeom>
        </p:spPr>
      </p:pic>
      <p:sp>
        <p:nvSpPr>
          <p:cNvPr id="5" name="Shape 2"/>
          <p:cNvSpPr/>
          <p:nvPr/>
        </p:nvSpPr>
        <p:spPr>
          <a:xfrm>
            <a:off x="0" y="0"/>
            <a:ext cx="14630400" cy="8232338"/>
          </a:xfrm>
          <a:prstGeom prst="rect">
            <a:avLst/>
          </a:prstGeom>
          <a:solidFill>
            <a:srgbClr val="272525">
              <a:alpha val="80000"/>
            </a:srgbClr>
          </a:solidFill>
          <a:ln/>
        </p:spPr>
      </p:sp>
      <p:sp>
        <p:nvSpPr>
          <p:cNvPr id="6" name="Text 3"/>
          <p:cNvSpPr/>
          <p:nvPr/>
        </p:nvSpPr>
        <p:spPr>
          <a:xfrm>
            <a:off x="8885873" y="557332"/>
            <a:ext cx="3242905" cy="506730"/>
          </a:xfrm>
          <a:prstGeom prst="rect">
            <a:avLst/>
          </a:prstGeom>
          <a:noFill/>
          <a:ln/>
        </p:spPr>
        <p:txBody>
          <a:bodyPr wrap="none" rtlCol="0" anchor="t"/>
          <a:lstStyle/>
          <a:p>
            <a:pPr marL="0" indent="0" algn="r">
              <a:lnSpc>
                <a:spcPts val="3990"/>
              </a:lnSpc>
              <a:buNone/>
            </a:pPr>
            <a:r>
              <a:rPr lang="en-US" sz="3192" b="1" kern="0" spc="-96" dirty="0">
                <a:solidFill>
                  <a:srgbClr val="FFFFFF"/>
                </a:solidFill>
                <a:latin typeface="Inter" pitchFamily="34" charset="0"/>
                <a:ea typeface="Inter" pitchFamily="34" charset="-122"/>
                <a:cs typeface="Inter" pitchFamily="34" charset="-120"/>
              </a:rPr>
              <a:t>مشخصات فنی</a:t>
            </a:r>
            <a:endParaRPr lang="en-US" sz="3192" dirty="0"/>
          </a:p>
        </p:txBody>
      </p:sp>
      <p:sp>
        <p:nvSpPr>
          <p:cNvPr id="7" name="Shape 4"/>
          <p:cNvSpPr/>
          <p:nvPr/>
        </p:nvSpPr>
        <p:spPr>
          <a:xfrm>
            <a:off x="2501503" y="1292066"/>
            <a:ext cx="3073956" cy="1395174"/>
          </a:xfrm>
          <a:prstGeom prst="roundRect">
            <a:avLst>
              <a:gd name="adj" fmla="val 6537"/>
            </a:avLst>
          </a:prstGeom>
          <a:solidFill>
            <a:srgbClr val="1B1F65"/>
          </a:solidFill>
          <a:ln w="12621">
            <a:solidFill>
              <a:srgbClr val="202579"/>
            </a:solidFill>
            <a:prstDash val="solid"/>
          </a:ln>
        </p:spPr>
      </p:sp>
      <p:sp>
        <p:nvSpPr>
          <p:cNvPr id="8" name="Text 5"/>
          <p:cNvSpPr/>
          <p:nvPr/>
        </p:nvSpPr>
        <p:spPr>
          <a:xfrm>
            <a:off x="2716768" y="1507331"/>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Max User Memory</a:t>
            </a:r>
            <a:endParaRPr lang="en-US" sz="1596" dirty="0"/>
          </a:p>
        </p:txBody>
      </p:sp>
      <p:sp>
        <p:nvSpPr>
          <p:cNvPr id="9" name="Text 6"/>
          <p:cNvSpPr/>
          <p:nvPr/>
        </p:nvSpPr>
        <p:spPr>
          <a:xfrm>
            <a:off x="2716768" y="1953101"/>
            <a:ext cx="2643426" cy="518874"/>
          </a:xfrm>
          <a:prstGeom prst="rect">
            <a:avLst/>
          </a:prstGeom>
          <a:noFill/>
          <a:ln/>
        </p:spPr>
        <p:txBody>
          <a:bodyPr wrap="squar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1 Master (PIN), 100 User (PIN), 100 Fingerprints</a:t>
            </a:r>
            <a:endParaRPr lang="en-US" sz="1277" dirty="0"/>
          </a:p>
        </p:txBody>
      </p:sp>
      <p:sp>
        <p:nvSpPr>
          <p:cNvPr id="10" name="Shape 7"/>
          <p:cNvSpPr/>
          <p:nvPr/>
        </p:nvSpPr>
        <p:spPr>
          <a:xfrm>
            <a:off x="5778103" y="1292066"/>
            <a:ext cx="3073956" cy="1395174"/>
          </a:xfrm>
          <a:prstGeom prst="roundRect">
            <a:avLst>
              <a:gd name="adj" fmla="val 6537"/>
            </a:avLst>
          </a:prstGeom>
          <a:solidFill>
            <a:srgbClr val="1B1F65"/>
          </a:solidFill>
          <a:ln w="12621">
            <a:solidFill>
              <a:srgbClr val="202579"/>
            </a:solidFill>
            <a:prstDash val="solid"/>
          </a:ln>
        </p:spPr>
      </p:sp>
      <p:sp>
        <p:nvSpPr>
          <p:cNvPr id="11" name="Text 8"/>
          <p:cNvSpPr/>
          <p:nvPr/>
        </p:nvSpPr>
        <p:spPr>
          <a:xfrm>
            <a:off x="5993368" y="1507331"/>
            <a:ext cx="2643426" cy="324207"/>
          </a:xfrm>
          <a:prstGeom prst="rect">
            <a:avLst/>
          </a:prstGeom>
          <a:noFill/>
          <a:ln/>
        </p:spPr>
        <p:txBody>
          <a:bodyPr wrap="none" rtlCol="0" anchor="t"/>
          <a:lstStyle/>
          <a:p>
            <a:pPr marL="0" indent="0" algn="l">
              <a:lnSpc>
                <a:spcPts val="2553"/>
              </a:lnSpc>
              <a:buNone/>
            </a:pPr>
            <a:r>
              <a:rPr lang="en-US" sz="1596" kern="0" spc="-32" dirty="0">
                <a:solidFill>
                  <a:srgbClr val="E5E0DF"/>
                </a:solidFill>
                <a:latin typeface="Inter" pitchFamily="34" charset="0"/>
                <a:ea typeface="Inter" pitchFamily="34" charset="-122"/>
                <a:cs typeface="Inter" pitchFamily="34" charset="-120"/>
              </a:rPr>
              <a:t>Access Mode</a:t>
            </a:r>
            <a:endParaRPr lang="en-US" sz="1596" dirty="0"/>
          </a:p>
        </p:txBody>
      </p:sp>
      <p:sp>
        <p:nvSpPr>
          <p:cNvPr id="12" name="Text 9"/>
          <p:cNvSpPr/>
          <p:nvPr/>
        </p:nvSpPr>
        <p:spPr>
          <a:xfrm>
            <a:off x="5993368" y="1953101"/>
            <a:ext cx="2643426" cy="518874"/>
          </a:xfrm>
          <a:prstGeom prst="rect">
            <a:avLst/>
          </a:prstGeom>
          <a:noFill/>
          <a:ln/>
        </p:spPr>
        <p:txBody>
          <a:bodyPr wrap="square" rtlCol="0" anchor="t"/>
          <a:lstStyle/>
          <a:p>
            <a:pPr marL="0" indent="0" algn="l">
              <a:lnSpc>
                <a:spcPts val="2043"/>
              </a:lnSpc>
              <a:buNone/>
            </a:pPr>
            <a:r>
              <a:rPr lang="en-US" sz="1277" kern="0" spc="-32" dirty="0">
                <a:solidFill>
                  <a:srgbClr val="E5E0DF"/>
                </a:solidFill>
                <a:latin typeface="Inter" pitchFamily="34" charset="0"/>
                <a:ea typeface="Inter" pitchFamily="34" charset="-122"/>
                <a:cs typeface="Inter" pitchFamily="34" charset="-120"/>
              </a:rPr>
              <a:t>Mobile App, NFC(Android Only), PIN, Fingerprint, Mechanical Key</a:t>
            </a:r>
            <a:endParaRPr lang="en-US" sz="1277" dirty="0"/>
          </a:p>
        </p:txBody>
      </p:sp>
      <p:sp>
        <p:nvSpPr>
          <p:cNvPr id="13" name="Shape 10"/>
          <p:cNvSpPr/>
          <p:nvPr/>
        </p:nvSpPr>
        <p:spPr>
          <a:xfrm>
            <a:off x="9054703" y="1292066"/>
            <a:ext cx="3073956" cy="1395174"/>
          </a:xfrm>
          <a:prstGeom prst="roundRect">
            <a:avLst>
              <a:gd name="adj" fmla="val 6537"/>
            </a:avLst>
          </a:prstGeom>
          <a:solidFill>
            <a:srgbClr val="1B1F65"/>
          </a:solidFill>
          <a:ln w="12621">
            <a:solidFill>
              <a:srgbClr val="202579"/>
            </a:solidFill>
            <a:prstDash val="solid"/>
          </a:ln>
        </p:spPr>
      </p:sp>
      <p:sp>
        <p:nvSpPr>
          <p:cNvPr id="14" name="Text 11"/>
          <p:cNvSpPr/>
          <p:nvPr/>
        </p:nvSpPr>
        <p:spPr>
          <a:xfrm>
            <a:off x="9269968" y="1507331"/>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User Friendly Interface</a:t>
            </a:r>
            <a:endParaRPr lang="en-US" sz="1596" dirty="0"/>
          </a:p>
        </p:txBody>
      </p:sp>
      <p:sp>
        <p:nvSpPr>
          <p:cNvPr id="15" name="Text 12"/>
          <p:cNvSpPr/>
          <p:nvPr/>
        </p:nvSpPr>
        <p:spPr>
          <a:xfrm>
            <a:off x="9269968" y="1953101"/>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No</a:t>
            </a:r>
            <a:endParaRPr lang="en-US" sz="1277" dirty="0"/>
          </a:p>
        </p:txBody>
      </p:sp>
      <p:sp>
        <p:nvSpPr>
          <p:cNvPr id="16" name="Shape 13"/>
          <p:cNvSpPr/>
          <p:nvPr/>
        </p:nvSpPr>
        <p:spPr>
          <a:xfrm>
            <a:off x="2501503" y="2889885"/>
            <a:ext cx="3073956" cy="1459944"/>
          </a:xfrm>
          <a:prstGeom prst="roundRect">
            <a:avLst>
              <a:gd name="adj" fmla="val 6247"/>
            </a:avLst>
          </a:prstGeom>
          <a:solidFill>
            <a:srgbClr val="1B1F65"/>
          </a:solidFill>
          <a:ln w="12621">
            <a:solidFill>
              <a:srgbClr val="202579"/>
            </a:solidFill>
            <a:prstDash val="solid"/>
          </a:ln>
        </p:spPr>
      </p:sp>
      <p:sp>
        <p:nvSpPr>
          <p:cNvPr id="17" name="Text 14"/>
          <p:cNvSpPr/>
          <p:nvPr/>
        </p:nvSpPr>
        <p:spPr>
          <a:xfrm>
            <a:off x="2716768" y="3105150"/>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Double Verification</a:t>
            </a:r>
            <a:endParaRPr lang="en-US" sz="1596" dirty="0"/>
          </a:p>
        </p:txBody>
      </p:sp>
      <p:sp>
        <p:nvSpPr>
          <p:cNvPr id="18" name="Text 15"/>
          <p:cNvSpPr/>
          <p:nvPr/>
        </p:nvSpPr>
        <p:spPr>
          <a:xfrm>
            <a:off x="2716768" y="3550920"/>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PIN + Fingerprint</a:t>
            </a:r>
            <a:endParaRPr lang="en-US" sz="1277" dirty="0"/>
          </a:p>
        </p:txBody>
      </p:sp>
      <p:sp>
        <p:nvSpPr>
          <p:cNvPr id="19" name="Shape 16"/>
          <p:cNvSpPr/>
          <p:nvPr/>
        </p:nvSpPr>
        <p:spPr>
          <a:xfrm>
            <a:off x="5778103" y="2889885"/>
            <a:ext cx="3073956" cy="1459944"/>
          </a:xfrm>
          <a:prstGeom prst="roundRect">
            <a:avLst>
              <a:gd name="adj" fmla="val 6247"/>
            </a:avLst>
          </a:prstGeom>
          <a:solidFill>
            <a:srgbClr val="1B1F65"/>
          </a:solidFill>
          <a:ln w="12621">
            <a:solidFill>
              <a:srgbClr val="202579"/>
            </a:solidFill>
            <a:prstDash val="solid"/>
          </a:ln>
        </p:spPr>
      </p:sp>
      <p:sp>
        <p:nvSpPr>
          <p:cNvPr id="20" name="Text 17"/>
          <p:cNvSpPr/>
          <p:nvPr/>
        </p:nvSpPr>
        <p:spPr>
          <a:xfrm>
            <a:off x="5993368" y="3105150"/>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Intrusion Prevention</a:t>
            </a:r>
            <a:endParaRPr lang="en-US" sz="1596" dirty="0"/>
          </a:p>
        </p:txBody>
      </p:sp>
      <p:sp>
        <p:nvSpPr>
          <p:cNvPr id="21" name="Text 18"/>
          <p:cNvSpPr/>
          <p:nvPr/>
        </p:nvSpPr>
        <p:spPr>
          <a:xfrm>
            <a:off x="5993368" y="3550920"/>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Yes</a:t>
            </a:r>
            <a:endParaRPr lang="en-US" sz="1596" dirty="0"/>
          </a:p>
        </p:txBody>
      </p:sp>
      <p:sp>
        <p:nvSpPr>
          <p:cNvPr id="22" name="Shape 19"/>
          <p:cNvSpPr/>
          <p:nvPr/>
        </p:nvSpPr>
        <p:spPr>
          <a:xfrm>
            <a:off x="9054703" y="2889885"/>
            <a:ext cx="3073956" cy="1459944"/>
          </a:xfrm>
          <a:prstGeom prst="roundRect">
            <a:avLst>
              <a:gd name="adj" fmla="val 6247"/>
            </a:avLst>
          </a:prstGeom>
          <a:solidFill>
            <a:srgbClr val="1B1F65"/>
          </a:solidFill>
          <a:ln w="12621">
            <a:solidFill>
              <a:srgbClr val="202579"/>
            </a:solidFill>
            <a:prstDash val="solid"/>
          </a:ln>
        </p:spPr>
      </p:sp>
      <p:sp>
        <p:nvSpPr>
          <p:cNvPr id="23" name="Text 20"/>
          <p:cNvSpPr/>
          <p:nvPr/>
        </p:nvSpPr>
        <p:spPr>
          <a:xfrm>
            <a:off x="9269968" y="3105150"/>
            <a:ext cx="2643426" cy="648414"/>
          </a:xfrm>
          <a:prstGeom prst="rect">
            <a:avLst/>
          </a:prstGeom>
          <a:noFill/>
          <a:ln/>
        </p:spPr>
        <p:txBody>
          <a:bodyPr wrap="squar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Out-body Dimension (W x H x D)mm</a:t>
            </a:r>
            <a:endParaRPr lang="en-US" sz="1596" dirty="0"/>
          </a:p>
        </p:txBody>
      </p:sp>
      <p:sp>
        <p:nvSpPr>
          <p:cNvPr id="24" name="Text 21"/>
          <p:cNvSpPr/>
          <p:nvPr/>
        </p:nvSpPr>
        <p:spPr>
          <a:xfrm>
            <a:off x="9269968" y="3875127"/>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88(W) X 400(H) X 57.5(D)mm</a:t>
            </a:r>
            <a:endParaRPr lang="en-US" sz="1277" dirty="0"/>
          </a:p>
        </p:txBody>
      </p:sp>
      <p:sp>
        <p:nvSpPr>
          <p:cNvPr id="25" name="Shape 22"/>
          <p:cNvSpPr/>
          <p:nvPr/>
        </p:nvSpPr>
        <p:spPr>
          <a:xfrm>
            <a:off x="2501503" y="4552474"/>
            <a:ext cx="3073956" cy="1459944"/>
          </a:xfrm>
          <a:prstGeom prst="roundRect">
            <a:avLst>
              <a:gd name="adj" fmla="val 6247"/>
            </a:avLst>
          </a:prstGeom>
          <a:solidFill>
            <a:srgbClr val="1B1F65"/>
          </a:solidFill>
          <a:ln w="12621">
            <a:solidFill>
              <a:srgbClr val="202579"/>
            </a:solidFill>
            <a:prstDash val="solid"/>
          </a:ln>
        </p:spPr>
      </p:sp>
      <p:sp>
        <p:nvSpPr>
          <p:cNvPr id="26" name="Text 23"/>
          <p:cNvSpPr/>
          <p:nvPr/>
        </p:nvSpPr>
        <p:spPr>
          <a:xfrm>
            <a:off x="2716768" y="4767739"/>
            <a:ext cx="2643426" cy="648414"/>
          </a:xfrm>
          <a:prstGeom prst="rect">
            <a:avLst/>
          </a:prstGeom>
          <a:noFill/>
          <a:ln/>
        </p:spPr>
        <p:txBody>
          <a:bodyPr wrap="squar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In-body Dimension (W x H x D)mm</a:t>
            </a:r>
            <a:endParaRPr lang="en-US" sz="1596" dirty="0"/>
          </a:p>
        </p:txBody>
      </p:sp>
      <p:sp>
        <p:nvSpPr>
          <p:cNvPr id="27" name="Text 24"/>
          <p:cNvSpPr/>
          <p:nvPr/>
        </p:nvSpPr>
        <p:spPr>
          <a:xfrm>
            <a:off x="2716768" y="5537716"/>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88(W) X 400(H) X 61.5(D)mm</a:t>
            </a:r>
            <a:endParaRPr lang="en-US" sz="1277" dirty="0"/>
          </a:p>
        </p:txBody>
      </p:sp>
      <p:sp>
        <p:nvSpPr>
          <p:cNvPr id="28" name="Shape 25"/>
          <p:cNvSpPr/>
          <p:nvPr/>
        </p:nvSpPr>
        <p:spPr>
          <a:xfrm>
            <a:off x="5778103" y="4552474"/>
            <a:ext cx="3073956" cy="1459944"/>
          </a:xfrm>
          <a:prstGeom prst="roundRect">
            <a:avLst>
              <a:gd name="adj" fmla="val 6247"/>
            </a:avLst>
          </a:prstGeom>
          <a:solidFill>
            <a:srgbClr val="1B1F65"/>
          </a:solidFill>
          <a:ln w="12621">
            <a:solidFill>
              <a:srgbClr val="202579"/>
            </a:solidFill>
            <a:prstDash val="solid"/>
          </a:ln>
        </p:spPr>
      </p:sp>
      <p:sp>
        <p:nvSpPr>
          <p:cNvPr id="29" name="Text 26"/>
          <p:cNvSpPr/>
          <p:nvPr/>
        </p:nvSpPr>
        <p:spPr>
          <a:xfrm>
            <a:off x="5993368" y="4767739"/>
            <a:ext cx="2643426" cy="648414"/>
          </a:xfrm>
          <a:prstGeom prst="rect">
            <a:avLst/>
          </a:prstGeom>
          <a:noFill/>
          <a:ln/>
        </p:spPr>
        <p:txBody>
          <a:bodyPr wrap="squar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Applicable Door Thickness (mm)</a:t>
            </a:r>
            <a:endParaRPr lang="en-US" sz="1596" dirty="0"/>
          </a:p>
        </p:txBody>
      </p:sp>
      <p:sp>
        <p:nvSpPr>
          <p:cNvPr id="30" name="Text 27"/>
          <p:cNvSpPr/>
          <p:nvPr/>
        </p:nvSpPr>
        <p:spPr>
          <a:xfrm>
            <a:off x="5993368" y="5537716"/>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38-80mm</a:t>
            </a:r>
            <a:endParaRPr lang="en-US" sz="1277" dirty="0"/>
          </a:p>
        </p:txBody>
      </p:sp>
      <p:sp>
        <p:nvSpPr>
          <p:cNvPr id="31" name="Shape 28"/>
          <p:cNvSpPr/>
          <p:nvPr/>
        </p:nvSpPr>
        <p:spPr>
          <a:xfrm>
            <a:off x="9054703" y="4552474"/>
            <a:ext cx="3073956" cy="1459944"/>
          </a:xfrm>
          <a:prstGeom prst="roundRect">
            <a:avLst>
              <a:gd name="adj" fmla="val 6247"/>
            </a:avLst>
          </a:prstGeom>
          <a:solidFill>
            <a:srgbClr val="1B1F65"/>
          </a:solidFill>
          <a:ln w="12621">
            <a:solidFill>
              <a:srgbClr val="202579"/>
            </a:solidFill>
            <a:prstDash val="solid"/>
          </a:ln>
        </p:spPr>
      </p:sp>
      <p:sp>
        <p:nvSpPr>
          <p:cNvPr id="32" name="Text 29"/>
          <p:cNvSpPr/>
          <p:nvPr/>
        </p:nvSpPr>
        <p:spPr>
          <a:xfrm>
            <a:off x="9269968" y="4767739"/>
            <a:ext cx="2643426" cy="648414"/>
          </a:xfrm>
          <a:prstGeom prst="rect">
            <a:avLst/>
          </a:prstGeom>
          <a:noFill/>
          <a:ln/>
        </p:spPr>
        <p:txBody>
          <a:bodyPr wrap="squar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Door to Gate Allowance (mm)</a:t>
            </a:r>
            <a:endParaRPr lang="en-US" sz="1596" dirty="0"/>
          </a:p>
        </p:txBody>
      </p:sp>
      <p:sp>
        <p:nvSpPr>
          <p:cNvPr id="33" name="Text 30"/>
          <p:cNvSpPr/>
          <p:nvPr/>
        </p:nvSpPr>
        <p:spPr>
          <a:xfrm>
            <a:off x="9269968" y="5537716"/>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70mm</a:t>
            </a:r>
            <a:endParaRPr lang="en-US" sz="1277" dirty="0"/>
          </a:p>
        </p:txBody>
      </p:sp>
      <p:sp>
        <p:nvSpPr>
          <p:cNvPr id="34" name="Shape 31"/>
          <p:cNvSpPr/>
          <p:nvPr/>
        </p:nvSpPr>
        <p:spPr>
          <a:xfrm>
            <a:off x="2501503" y="6215062"/>
            <a:ext cx="3073956" cy="1459944"/>
          </a:xfrm>
          <a:prstGeom prst="roundRect">
            <a:avLst>
              <a:gd name="adj" fmla="val 6247"/>
            </a:avLst>
          </a:prstGeom>
          <a:solidFill>
            <a:srgbClr val="1B1F65"/>
          </a:solidFill>
          <a:ln w="12621">
            <a:solidFill>
              <a:srgbClr val="202579"/>
            </a:solidFill>
            <a:prstDash val="solid"/>
          </a:ln>
        </p:spPr>
      </p:sp>
      <p:sp>
        <p:nvSpPr>
          <p:cNvPr id="35" name="Text 32"/>
          <p:cNvSpPr/>
          <p:nvPr/>
        </p:nvSpPr>
        <p:spPr>
          <a:xfrm>
            <a:off x="2716768" y="6430328"/>
            <a:ext cx="2643426" cy="648414"/>
          </a:xfrm>
          <a:prstGeom prst="rect">
            <a:avLst/>
          </a:prstGeom>
          <a:noFill/>
          <a:ln/>
        </p:spPr>
        <p:txBody>
          <a:bodyPr wrap="squar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Clearance From Door Edge (mm)</a:t>
            </a:r>
            <a:endParaRPr lang="en-US" sz="1596" dirty="0"/>
          </a:p>
        </p:txBody>
      </p:sp>
      <p:sp>
        <p:nvSpPr>
          <p:cNvPr id="36" name="Text 33"/>
          <p:cNvSpPr/>
          <p:nvPr/>
        </p:nvSpPr>
        <p:spPr>
          <a:xfrm>
            <a:off x="2716768" y="7200305"/>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120mm</a:t>
            </a:r>
            <a:endParaRPr lang="en-US" sz="1277" dirty="0"/>
          </a:p>
        </p:txBody>
      </p:sp>
      <p:sp>
        <p:nvSpPr>
          <p:cNvPr id="37" name="Shape 34"/>
          <p:cNvSpPr/>
          <p:nvPr/>
        </p:nvSpPr>
        <p:spPr>
          <a:xfrm>
            <a:off x="5778103" y="6215062"/>
            <a:ext cx="3073956" cy="1459944"/>
          </a:xfrm>
          <a:prstGeom prst="roundRect">
            <a:avLst>
              <a:gd name="adj" fmla="val 6247"/>
            </a:avLst>
          </a:prstGeom>
          <a:solidFill>
            <a:srgbClr val="1B1F65"/>
          </a:solidFill>
          <a:ln w="12621">
            <a:solidFill>
              <a:srgbClr val="202579"/>
            </a:solidFill>
            <a:prstDash val="solid"/>
          </a:ln>
        </p:spPr>
      </p:sp>
      <p:sp>
        <p:nvSpPr>
          <p:cNvPr id="38" name="Text 35"/>
          <p:cNvSpPr/>
          <p:nvPr/>
        </p:nvSpPr>
        <p:spPr>
          <a:xfrm>
            <a:off x="5993368" y="6430328"/>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Power</a:t>
            </a:r>
            <a:endParaRPr lang="en-US" sz="1596" dirty="0"/>
          </a:p>
        </p:txBody>
      </p:sp>
      <p:sp>
        <p:nvSpPr>
          <p:cNvPr id="39" name="Text 36"/>
          <p:cNvSpPr/>
          <p:nvPr/>
        </p:nvSpPr>
        <p:spPr>
          <a:xfrm>
            <a:off x="5993368" y="6876098"/>
            <a:ext cx="2643426" cy="259437"/>
          </a:xfrm>
          <a:prstGeom prst="rect">
            <a:avLst/>
          </a:prstGeom>
          <a:noFill/>
          <a:ln/>
        </p:spPr>
        <p:txBody>
          <a:bodyPr wrap="non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DC 6V (AA Alkaline batteries) x 8</a:t>
            </a:r>
            <a:endParaRPr lang="en-US" sz="1277" dirty="0"/>
          </a:p>
        </p:txBody>
      </p:sp>
      <p:sp>
        <p:nvSpPr>
          <p:cNvPr id="40" name="Shape 37"/>
          <p:cNvSpPr/>
          <p:nvPr/>
        </p:nvSpPr>
        <p:spPr>
          <a:xfrm>
            <a:off x="9054703" y="6215062"/>
            <a:ext cx="3073956" cy="1459944"/>
          </a:xfrm>
          <a:prstGeom prst="roundRect">
            <a:avLst>
              <a:gd name="adj" fmla="val 6247"/>
            </a:avLst>
          </a:prstGeom>
          <a:solidFill>
            <a:srgbClr val="1B1F65"/>
          </a:solidFill>
          <a:ln w="12621">
            <a:solidFill>
              <a:srgbClr val="202579"/>
            </a:solidFill>
            <a:prstDash val="solid"/>
          </a:ln>
        </p:spPr>
      </p:sp>
      <p:sp>
        <p:nvSpPr>
          <p:cNvPr id="41" name="Text 38"/>
          <p:cNvSpPr/>
          <p:nvPr/>
        </p:nvSpPr>
        <p:spPr>
          <a:xfrm>
            <a:off x="9269968" y="6430328"/>
            <a:ext cx="2643426" cy="324207"/>
          </a:xfrm>
          <a:prstGeom prst="rect">
            <a:avLst/>
          </a:prstGeom>
          <a:noFill/>
          <a:ln/>
        </p:spPr>
        <p:txBody>
          <a:bodyPr wrap="none" rtlCol="0" anchor="t"/>
          <a:lstStyle/>
          <a:p>
            <a:pPr marL="0" indent="0">
              <a:lnSpc>
                <a:spcPts val="2553"/>
              </a:lnSpc>
              <a:buNone/>
            </a:pPr>
            <a:r>
              <a:rPr lang="en-US" sz="1596" kern="0" spc="-32" dirty="0">
                <a:solidFill>
                  <a:srgbClr val="E5E0DF"/>
                </a:solidFill>
                <a:latin typeface="Inter" pitchFamily="34" charset="0"/>
                <a:ea typeface="Inter" pitchFamily="34" charset="-122"/>
                <a:cs typeface="Inter" pitchFamily="34" charset="-120"/>
              </a:rPr>
              <a:t>Battery Life</a:t>
            </a:r>
            <a:endParaRPr lang="en-US" sz="1596" dirty="0"/>
          </a:p>
        </p:txBody>
      </p:sp>
      <p:sp>
        <p:nvSpPr>
          <p:cNvPr id="42" name="Text 39"/>
          <p:cNvSpPr/>
          <p:nvPr/>
        </p:nvSpPr>
        <p:spPr>
          <a:xfrm>
            <a:off x="9269968" y="6876098"/>
            <a:ext cx="2643426" cy="518874"/>
          </a:xfrm>
          <a:prstGeom prst="rect">
            <a:avLst/>
          </a:prstGeom>
          <a:noFill/>
          <a:ln/>
        </p:spPr>
        <p:txBody>
          <a:bodyPr wrap="square" rtlCol="0" anchor="t"/>
          <a:lstStyle/>
          <a:p>
            <a:pPr marL="0" indent="0">
              <a:lnSpc>
                <a:spcPts val="2043"/>
              </a:lnSpc>
              <a:buNone/>
            </a:pPr>
            <a:r>
              <a:rPr lang="en-US" sz="1277" kern="0" spc="-32" dirty="0">
                <a:solidFill>
                  <a:srgbClr val="E5E0DF"/>
                </a:solidFill>
                <a:latin typeface="Inter" pitchFamily="34" charset="0"/>
                <a:ea typeface="Inter" pitchFamily="34" charset="-122"/>
                <a:cs typeface="Inter" pitchFamily="34" charset="-120"/>
              </a:rPr>
              <a:t>Approximately 10 months (Average 10 times per day)</a:t>
            </a:r>
            <a:endParaRPr lang="en-US" sz="127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47340"/>
          </a:xfrm>
          <a:prstGeom prst="rect">
            <a:avLst/>
          </a:prstGeom>
          <a:solidFill>
            <a:srgbClr val="FFFFFF"/>
          </a:solidFill>
          <a:ln w="11906">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47340"/>
          </a:xfrm>
          <a:prstGeom prst="rect">
            <a:avLst/>
          </a:prstGeom>
        </p:spPr>
      </p:pic>
      <p:sp>
        <p:nvSpPr>
          <p:cNvPr id="5" name="Shape 2"/>
          <p:cNvSpPr/>
          <p:nvPr/>
        </p:nvSpPr>
        <p:spPr>
          <a:xfrm>
            <a:off x="0" y="0"/>
            <a:ext cx="14630400" cy="8247340"/>
          </a:xfrm>
          <a:prstGeom prst="rect">
            <a:avLst/>
          </a:prstGeom>
          <a:solidFill>
            <a:srgbClr val="FFFFFF">
              <a:alpha val="85000"/>
            </a:srgbClr>
          </a:solidFill>
          <a:ln/>
        </p:spPr>
      </p:sp>
      <p:sp>
        <p:nvSpPr>
          <p:cNvPr id="6" name="Text 3"/>
          <p:cNvSpPr/>
          <p:nvPr/>
        </p:nvSpPr>
        <p:spPr>
          <a:xfrm>
            <a:off x="5906810" y="527447"/>
            <a:ext cx="5964198" cy="479465"/>
          </a:xfrm>
          <a:prstGeom prst="rect">
            <a:avLst/>
          </a:prstGeom>
          <a:noFill/>
          <a:ln/>
        </p:spPr>
        <p:txBody>
          <a:bodyPr wrap="none" rtlCol="0" anchor="t"/>
          <a:lstStyle/>
          <a:p>
            <a:pPr marL="0" indent="0" algn="r">
              <a:lnSpc>
                <a:spcPts val="3776"/>
              </a:lnSpc>
              <a:buNone/>
            </a:pPr>
            <a:r>
              <a:rPr lang="en-US" sz="3021" b="1" kern="0" spc="-91" dirty="0">
                <a:solidFill>
                  <a:srgbClr val="000000"/>
                </a:solidFill>
                <a:latin typeface="Inter" pitchFamily="34" charset="0"/>
                <a:ea typeface="Inter" pitchFamily="34" charset="-122"/>
                <a:cs typeface="Inter" pitchFamily="34" charset="-120"/>
              </a:rPr>
              <a:t>جدول حالات قفل هوشمند SHP-DR708</a:t>
            </a:r>
            <a:endParaRPr lang="en-US" sz="3021" dirty="0"/>
          </a:p>
        </p:txBody>
      </p:sp>
      <p:sp>
        <p:nvSpPr>
          <p:cNvPr id="7" name="Shape 4"/>
          <p:cNvSpPr/>
          <p:nvPr/>
        </p:nvSpPr>
        <p:spPr>
          <a:xfrm>
            <a:off x="2759273" y="1222653"/>
            <a:ext cx="9111734" cy="5974675"/>
          </a:xfrm>
          <a:prstGeom prst="roundRect">
            <a:avLst>
              <a:gd name="adj" fmla="val 1445"/>
            </a:avLst>
          </a:prstGeom>
          <a:noFill/>
          <a:ln w="11906">
            <a:solidFill>
              <a:srgbClr val="000000">
                <a:alpha val="8000"/>
              </a:srgbClr>
            </a:solidFill>
            <a:prstDash val="solid"/>
          </a:ln>
        </p:spPr>
      </p:sp>
      <p:sp>
        <p:nvSpPr>
          <p:cNvPr id="8" name="Shape 5"/>
          <p:cNvSpPr/>
          <p:nvPr/>
        </p:nvSpPr>
        <p:spPr>
          <a:xfrm>
            <a:off x="2771180" y="1234559"/>
            <a:ext cx="9087922" cy="552093"/>
          </a:xfrm>
          <a:prstGeom prst="rect">
            <a:avLst/>
          </a:prstGeom>
          <a:solidFill>
            <a:srgbClr val="FFFFFF">
              <a:alpha val="4000"/>
            </a:srgbClr>
          </a:solidFill>
          <a:ln/>
        </p:spPr>
      </p:sp>
      <p:sp>
        <p:nvSpPr>
          <p:cNvPr id="9" name="Text 6"/>
          <p:cNvSpPr/>
          <p:nvPr/>
        </p:nvSpPr>
        <p:spPr>
          <a:xfrm>
            <a:off x="2963108" y="1357193"/>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وضعیت</a:t>
            </a:r>
            <a:endParaRPr lang="en-US" sz="1510" dirty="0"/>
          </a:p>
        </p:txBody>
      </p:sp>
      <p:sp>
        <p:nvSpPr>
          <p:cNvPr id="10" name="Text 7"/>
          <p:cNvSpPr/>
          <p:nvPr/>
        </p:nvSpPr>
        <p:spPr>
          <a:xfrm>
            <a:off x="7510820" y="1357193"/>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توضیحات</a:t>
            </a:r>
            <a:endParaRPr lang="en-US" sz="1510" dirty="0"/>
          </a:p>
        </p:txBody>
      </p:sp>
      <p:sp>
        <p:nvSpPr>
          <p:cNvPr id="11" name="Shape 8"/>
          <p:cNvSpPr/>
          <p:nvPr/>
        </p:nvSpPr>
        <p:spPr>
          <a:xfrm>
            <a:off x="2771180" y="1786652"/>
            <a:ext cx="9087922" cy="552093"/>
          </a:xfrm>
          <a:prstGeom prst="rect">
            <a:avLst/>
          </a:prstGeom>
          <a:solidFill>
            <a:srgbClr val="000000">
              <a:alpha val="4000"/>
            </a:srgbClr>
          </a:solidFill>
          <a:ln/>
        </p:spPr>
      </p:sp>
      <p:sp>
        <p:nvSpPr>
          <p:cNvPr id="12" name="Text 9"/>
          <p:cNvSpPr/>
          <p:nvPr/>
        </p:nvSpPr>
        <p:spPr>
          <a:xfrm>
            <a:off x="2963108" y="1909286"/>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باز</a:t>
            </a:r>
            <a:endParaRPr lang="en-US" sz="1510" dirty="0"/>
          </a:p>
        </p:txBody>
      </p:sp>
      <p:sp>
        <p:nvSpPr>
          <p:cNvPr id="13" name="Text 10"/>
          <p:cNvSpPr/>
          <p:nvPr/>
        </p:nvSpPr>
        <p:spPr>
          <a:xfrm>
            <a:off x="7510820" y="1909286"/>
            <a:ext cx="4156472" cy="306824"/>
          </a:xfrm>
          <a:prstGeom prst="rect">
            <a:avLst/>
          </a:prstGeom>
          <a:noFill/>
          <a:ln/>
        </p:spPr>
        <p:txBody>
          <a:bodyPr wrap="non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قفل باز و اجازه ورود به محل مورد نظر</a:t>
            </a:r>
            <a:endParaRPr lang="en-US" sz="1510" dirty="0"/>
          </a:p>
        </p:txBody>
      </p:sp>
      <p:sp>
        <p:nvSpPr>
          <p:cNvPr id="14" name="Shape 11"/>
          <p:cNvSpPr/>
          <p:nvPr/>
        </p:nvSpPr>
        <p:spPr>
          <a:xfrm>
            <a:off x="2771180" y="2338745"/>
            <a:ext cx="9087922" cy="552093"/>
          </a:xfrm>
          <a:prstGeom prst="rect">
            <a:avLst/>
          </a:prstGeom>
          <a:solidFill>
            <a:srgbClr val="FFFFFF">
              <a:alpha val="4000"/>
            </a:srgbClr>
          </a:solidFill>
          <a:ln/>
        </p:spPr>
      </p:sp>
      <p:sp>
        <p:nvSpPr>
          <p:cNvPr id="15" name="Text 12"/>
          <p:cNvSpPr/>
          <p:nvPr/>
        </p:nvSpPr>
        <p:spPr>
          <a:xfrm>
            <a:off x="2963108" y="2461379"/>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بسته شده</a:t>
            </a:r>
            <a:endParaRPr lang="en-US" sz="1510" dirty="0"/>
          </a:p>
        </p:txBody>
      </p:sp>
      <p:sp>
        <p:nvSpPr>
          <p:cNvPr id="16" name="Text 13"/>
          <p:cNvSpPr/>
          <p:nvPr/>
        </p:nvSpPr>
        <p:spPr>
          <a:xfrm>
            <a:off x="7510820" y="2461379"/>
            <a:ext cx="4156472" cy="306824"/>
          </a:xfrm>
          <a:prstGeom prst="rect">
            <a:avLst/>
          </a:prstGeom>
          <a:noFill/>
          <a:ln/>
        </p:spPr>
        <p:txBody>
          <a:bodyPr wrap="non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قفل بسته شده و امکان ورود به محل مورد نظر وجود ندارد</a:t>
            </a:r>
            <a:endParaRPr lang="en-US" sz="1510" dirty="0"/>
          </a:p>
        </p:txBody>
      </p:sp>
      <p:sp>
        <p:nvSpPr>
          <p:cNvPr id="17" name="Shape 14"/>
          <p:cNvSpPr/>
          <p:nvPr/>
        </p:nvSpPr>
        <p:spPr>
          <a:xfrm>
            <a:off x="2771180" y="2890838"/>
            <a:ext cx="9087922" cy="858917"/>
          </a:xfrm>
          <a:prstGeom prst="rect">
            <a:avLst/>
          </a:prstGeom>
          <a:solidFill>
            <a:srgbClr val="000000">
              <a:alpha val="4000"/>
            </a:srgbClr>
          </a:solidFill>
          <a:ln/>
        </p:spPr>
      </p:sp>
      <p:sp>
        <p:nvSpPr>
          <p:cNvPr id="18" name="Text 15"/>
          <p:cNvSpPr/>
          <p:nvPr/>
        </p:nvSpPr>
        <p:spPr>
          <a:xfrm>
            <a:off x="2963108" y="3013472"/>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حالت بی‌نظیر</a:t>
            </a:r>
            <a:endParaRPr lang="en-US" sz="1510" dirty="0"/>
          </a:p>
        </p:txBody>
      </p:sp>
      <p:sp>
        <p:nvSpPr>
          <p:cNvPr id="19" name="Text 16"/>
          <p:cNvSpPr/>
          <p:nvPr/>
        </p:nvSpPr>
        <p:spPr>
          <a:xfrm>
            <a:off x="7510820" y="3013472"/>
            <a:ext cx="4156472" cy="613648"/>
          </a:xfrm>
          <a:prstGeom prst="rect">
            <a:avLst/>
          </a:prstGeom>
          <a:noFill/>
          <a:ln/>
        </p:spPr>
        <p:txBody>
          <a:bodyPr wrap="squar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قفل به حالت بی‌نظیر درآمده است که ممکن است نشان دهنده وضعیت خاصی مانند حمله یا تلاش برای نفوذ باشد</a:t>
            </a:r>
            <a:endParaRPr lang="en-US" sz="1510" dirty="0"/>
          </a:p>
        </p:txBody>
      </p:sp>
      <p:sp>
        <p:nvSpPr>
          <p:cNvPr id="20" name="Shape 17"/>
          <p:cNvSpPr/>
          <p:nvPr/>
        </p:nvSpPr>
        <p:spPr>
          <a:xfrm>
            <a:off x="2771180" y="3749754"/>
            <a:ext cx="9087922" cy="858917"/>
          </a:xfrm>
          <a:prstGeom prst="rect">
            <a:avLst/>
          </a:prstGeom>
          <a:solidFill>
            <a:srgbClr val="FFFFFF">
              <a:alpha val="4000"/>
            </a:srgbClr>
          </a:solidFill>
          <a:ln/>
        </p:spPr>
      </p:sp>
      <p:sp>
        <p:nvSpPr>
          <p:cNvPr id="21" name="Text 18"/>
          <p:cNvSpPr/>
          <p:nvPr/>
        </p:nvSpPr>
        <p:spPr>
          <a:xfrm>
            <a:off x="2963108" y="3872389"/>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حالت خطا</a:t>
            </a:r>
            <a:endParaRPr lang="en-US" sz="1510" dirty="0"/>
          </a:p>
        </p:txBody>
      </p:sp>
      <p:sp>
        <p:nvSpPr>
          <p:cNvPr id="22" name="Text 19"/>
          <p:cNvSpPr/>
          <p:nvPr/>
        </p:nvSpPr>
        <p:spPr>
          <a:xfrm>
            <a:off x="7510820" y="3872389"/>
            <a:ext cx="4156472" cy="613648"/>
          </a:xfrm>
          <a:prstGeom prst="rect">
            <a:avLst/>
          </a:prstGeom>
          <a:noFill/>
          <a:ln/>
        </p:spPr>
        <p:txBody>
          <a:bodyPr wrap="squar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وضعیتی که نشان دهنده وقوع خطا در سیستم یا برنامه قفل هوشمند است</a:t>
            </a:r>
            <a:endParaRPr lang="en-US" sz="1510" dirty="0"/>
          </a:p>
        </p:txBody>
      </p:sp>
      <p:sp>
        <p:nvSpPr>
          <p:cNvPr id="23" name="Shape 20"/>
          <p:cNvSpPr/>
          <p:nvPr/>
        </p:nvSpPr>
        <p:spPr>
          <a:xfrm>
            <a:off x="2771180" y="4608671"/>
            <a:ext cx="9087922" cy="858917"/>
          </a:xfrm>
          <a:prstGeom prst="rect">
            <a:avLst/>
          </a:prstGeom>
          <a:solidFill>
            <a:srgbClr val="000000">
              <a:alpha val="4000"/>
            </a:srgbClr>
          </a:solidFill>
          <a:ln/>
        </p:spPr>
      </p:sp>
      <p:sp>
        <p:nvSpPr>
          <p:cNvPr id="24" name="Text 21"/>
          <p:cNvSpPr/>
          <p:nvPr/>
        </p:nvSpPr>
        <p:spPr>
          <a:xfrm>
            <a:off x="2963108" y="4731306"/>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مسدود شده</a:t>
            </a:r>
            <a:endParaRPr lang="en-US" sz="1510" dirty="0"/>
          </a:p>
        </p:txBody>
      </p:sp>
      <p:sp>
        <p:nvSpPr>
          <p:cNvPr id="25" name="Text 22"/>
          <p:cNvSpPr/>
          <p:nvPr/>
        </p:nvSpPr>
        <p:spPr>
          <a:xfrm>
            <a:off x="7510820" y="4731306"/>
            <a:ext cx="4156472" cy="613648"/>
          </a:xfrm>
          <a:prstGeom prst="rect">
            <a:avLst/>
          </a:prstGeom>
          <a:noFill/>
          <a:ln/>
        </p:spPr>
        <p:txBody>
          <a:bodyPr wrap="squar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قفل به دلیل وقوع خطا یا تلاش برای نفوذ مسدود شده است</a:t>
            </a:r>
            <a:endParaRPr lang="en-US" sz="1510" dirty="0"/>
          </a:p>
        </p:txBody>
      </p:sp>
      <p:sp>
        <p:nvSpPr>
          <p:cNvPr id="26" name="Shape 23"/>
          <p:cNvSpPr/>
          <p:nvPr/>
        </p:nvSpPr>
        <p:spPr>
          <a:xfrm>
            <a:off x="2771180" y="5467588"/>
            <a:ext cx="9087922" cy="858917"/>
          </a:xfrm>
          <a:prstGeom prst="rect">
            <a:avLst/>
          </a:prstGeom>
          <a:solidFill>
            <a:srgbClr val="FFFFFF">
              <a:alpha val="4000"/>
            </a:srgbClr>
          </a:solidFill>
          <a:ln/>
        </p:spPr>
      </p:sp>
      <p:sp>
        <p:nvSpPr>
          <p:cNvPr id="27" name="Text 24"/>
          <p:cNvSpPr/>
          <p:nvPr/>
        </p:nvSpPr>
        <p:spPr>
          <a:xfrm>
            <a:off x="2963108" y="5590223"/>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حالت اضطراری</a:t>
            </a:r>
            <a:endParaRPr lang="en-US" sz="1510" dirty="0"/>
          </a:p>
        </p:txBody>
      </p:sp>
      <p:sp>
        <p:nvSpPr>
          <p:cNvPr id="28" name="Text 25"/>
          <p:cNvSpPr/>
          <p:nvPr/>
        </p:nvSpPr>
        <p:spPr>
          <a:xfrm>
            <a:off x="7510820" y="5590223"/>
            <a:ext cx="4156472" cy="613648"/>
          </a:xfrm>
          <a:prstGeom prst="rect">
            <a:avLst/>
          </a:prstGeom>
          <a:noFill/>
          <a:ln/>
        </p:spPr>
        <p:txBody>
          <a:bodyPr wrap="squar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وضعیتی که نشان دهنده فعال شدن حالت اضطراری و اجرای دستورات اضطراری است</a:t>
            </a:r>
            <a:endParaRPr lang="en-US" sz="1510" dirty="0"/>
          </a:p>
        </p:txBody>
      </p:sp>
      <p:sp>
        <p:nvSpPr>
          <p:cNvPr id="29" name="Shape 26"/>
          <p:cNvSpPr/>
          <p:nvPr/>
        </p:nvSpPr>
        <p:spPr>
          <a:xfrm>
            <a:off x="2771180" y="6326505"/>
            <a:ext cx="9087922" cy="858917"/>
          </a:xfrm>
          <a:prstGeom prst="rect">
            <a:avLst/>
          </a:prstGeom>
          <a:solidFill>
            <a:srgbClr val="000000">
              <a:alpha val="4000"/>
            </a:srgbClr>
          </a:solidFill>
          <a:ln/>
        </p:spPr>
      </p:sp>
      <p:sp>
        <p:nvSpPr>
          <p:cNvPr id="30" name="Text 27"/>
          <p:cNvSpPr/>
          <p:nvPr/>
        </p:nvSpPr>
        <p:spPr>
          <a:xfrm>
            <a:off x="2963108" y="6449139"/>
            <a:ext cx="4156472" cy="306824"/>
          </a:xfrm>
          <a:prstGeom prst="rect">
            <a:avLst/>
          </a:prstGeom>
          <a:noFill/>
          <a:ln/>
        </p:spPr>
        <p:txBody>
          <a:bodyPr wrap="none" rtlCol="0" anchor="t"/>
          <a:lstStyle/>
          <a:p>
            <a:pPr marL="0" indent="0" algn="l">
              <a:lnSpc>
                <a:spcPts val="2417"/>
              </a:lnSpc>
              <a:buNone/>
            </a:pPr>
            <a:r>
              <a:rPr lang="en-US" sz="1510" b="1" kern="0" spc="-30" dirty="0">
                <a:solidFill>
                  <a:srgbClr val="272525"/>
                </a:solidFill>
                <a:latin typeface="Inter" pitchFamily="34" charset="0"/>
                <a:ea typeface="Inter" pitchFamily="34" charset="-122"/>
                <a:cs typeface="Inter" pitchFamily="34" charset="-120"/>
              </a:rPr>
              <a:t>حالت نظارت</a:t>
            </a:r>
            <a:endParaRPr lang="en-US" sz="1510" dirty="0"/>
          </a:p>
        </p:txBody>
      </p:sp>
      <p:sp>
        <p:nvSpPr>
          <p:cNvPr id="31" name="Text 28"/>
          <p:cNvSpPr/>
          <p:nvPr/>
        </p:nvSpPr>
        <p:spPr>
          <a:xfrm>
            <a:off x="7510820" y="6449139"/>
            <a:ext cx="4156472" cy="613648"/>
          </a:xfrm>
          <a:prstGeom prst="rect">
            <a:avLst/>
          </a:prstGeom>
          <a:noFill/>
          <a:ln/>
        </p:spPr>
        <p:txBody>
          <a:bodyPr wrap="square" rtlCol="0" anchor="t"/>
          <a:lstStyle/>
          <a:p>
            <a:pPr marL="0" indent="0" algn="l">
              <a:lnSpc>
                <a:spcPts val="2417"/>
              </a:lnSpc>
              <a:buNone/>
            </a:pPr>
            <a:r>
              <a:rPr lang="en-US" sz="1510" kern="0" spc="-30" dirty="0">
                <a:solidFill>
                  <a:srgbClr val="272525"/>
                </a:solidFill>
                <a:latin typeface="Inter" pitchFamily="34" charset="0"/>
                <a:ea typeface="Inter" pitchFamily="34" charset="-122"/>
                <a:cs typeface="Inter" pitchFamily="34" charset="-120"/>
              </a:rPr>
              <a:t>قفل در حالت نظارت بر روی ورودی‌ها و خروجی‌ها قرار دارد و اجازه ورود یا خروج را بررسی می‌کند</a:t>
            </a:r>
            <a:endParaRPr lang="en-US" sz="1510" dirty="0"/>
          </a:p>
        </p:txBody>
      </p:sp>
      <p:sp>
        <p:nvSpPr>
          <p:cNvPr id="32" name="Text 29"/>
          <p:cNvSpPr/>
          <p:nvPr/>
        </p:nvSpPr>
        <p:spPr>
          <a:xfrm>
            <a:off x="2759273" y="7413069"/>
            <a:ext cx="9111734" cy="306824"/>
          </a:xfrm>
          <a:prstGeom prst="rect">
            <a:avLst/>
          </a:prstGeom>
          <a:noFill/>
          <a:ln/>
        </p:spPr>
        <p:txBody>
          <a:bodyPr wrap="none" rtlCol="0" anchor="t"/>
          <a:lstStyle/>
          <a:p>
            <a:pPr marL="0" indent="0" algn="r">
              <a:lnSpc>
                <a:spcPts val="2417"/>
              </a:lnSpc>
              <a:buNone/>
            </a:pPr>
            <a:endParaRPr lang="en-US" sz="15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787527"/>
          </a:xfrm>
          <a:prstGeom prst="rect">
            <a:avLst/>
          </a:prstGeom>
          <a:solidFill>
            <a:srgbClr val="FFFFFF"/>
          </a:solidFill>
          <a:ln w="9644">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787527"/>
          </a:xfrm>
          <a:prstGeom prst="rect">
            <a:avLst/>
          </a:prstGeom>
        </p:spPr>
      </p:pic>
      <p:sp>
        <p:nvSpPr>
          <p:cNvPr id="5" name="Shape 2"/>
          <p:cNvSpPr/>
          <p:nvPr/>
        </p:nvSpPr>
        <p:spPr>
          <a:xfrm>
            <a:off x="0" y="0"/>
            <a:ext cx="14630400" cy="8787527"/>
          </a:xfrm>
          <a:prstGeom prst="rect">
            <a:avLst/>
          </a:prstGeom>
          <a:solidFill>
            <a:srgbClr val="FFFFFF">
              <a:alpha val="85000"/>
            </a:srgbClr>
          </a:solidFill>
          <a:ln/>
        </p:spPr>
      </p:sp>
      <p:sp>
        <p:nvSpPr>
          <p:cNvPr id="6" name="Text 3"/>
          <p:cNvSpPr/>
          <p:nvPr/>
        </p:nvSpPr>
        <p:spPr>
          <a:xfrm>
            <a:off x="3621167" y="567571"/>
            <a:ext cx="7388066" cy="310991"/>
          </a:xfrm>
          <a:prstGeom prst="rect">
            <a:avLst/>
          </a:prstGeom>
          <a:noFill/>
          <a:ln/>
        </p:spPr>
        <p:txBody>
          <a:bodyPr wrap="none" rtlCol="0" anchor="t"/>
          <a:lstStyle/>
          <a:p>
            <a:pPr marL="0" indent="0" algn="r" rtl="1">
              <a:lnSpc>
                <a:spcPts val="2449"/>
              </a:lnSpc>
              <a:buNone/>
            </a:pPr>
            <a:r>
              <a:rPr lang="en-US" sz="1531" b="1" kern="0" spc="-24" dirty="0" err="1">
                <a:solidFill>
                  <a:srgbClr val="272525"/>
                </a:solidFill>
                <a:latin typeface="Inter" pitchFamily="34" charset="0"/>
                <a:ea typeface="Inter" pitchFamily="34" charset="-122"/>
                <a:cs typeface="Inter" pitchFamily="34" charset="-120"/>
              </a:rPr>
              <a:t>حالت‌های</a:t>
            </a:r>
            <a:r>
              <a:rPr lang="en-US" sz="1531" b="1" kern="0" spc="-24" dirty="0">
                <a:solidFill>
                  <a:srgbClr val="272525"/>
                </a:solidFill>
                <a:latin typeface="Inter" pitchFamily="34" charset="0"/>
                <a:ea typeface="Inter" pitchFamily="34" charset="-122"/>
                <a:cs typeface="Inter" pitchFamily="34" charset="-120"/>
              </a:rPr>
              <a:t> </a:t>
            </a:r>
            <a:r>
              <a:rPr lang="en-US" sz="1531" b="1" kern="0" spc="-24" dirty="0" err="1">
                <a:solidFill>
                  <a:srgbClr val="272525"/>
                </a:solidFill>
                <a:latin typeface="Inter" pitchFamily="34" charset="0"/>
                <a:ea typeface="Inter" pitchFamily="34" charset="-122"/>
                <a:cs typeface="Inter" pitchFamily="34" charset="-120"/>
              </a:rPr>
              <a:t>اضافی</a:t>
            </a:r>
            <a:r>
              <a:rPr lang="fa-IR" sz="1531" b="1" kern="0" spc="-24" dirty="0">
                <a:solidFill>
                  <a:srgbClr val="272525"/>
                </a:solidFill>
                <a:latin typeface="Inter" pitchFamily="34" charset="0"/>
                <a:ea typeface="Inter" pitchFamily="34" charset="-122"/>
                <a:cs typeface="Inter" pitchFamily="34" charset="-120"/>
              </a:rPr>
              <a:t>:</a:t>
            </a:r>
            <a:endParaRPr lang="en-US" sz="1531" dirty="0"/>
          </a:p>
        </p:txBody>
      </p:sp>
      <p:sp>
        <p:nvSpPr>
          <p:cNvPr id="7" name="Shape 4"/>
          <p:cNvSpPr/>
          <p:nvPr/>
        </p:nvSpPr>
        <p:spPr>
          <a:xfrm>
            <a:off x="3621167" y="1053465"/>
            <a:ext cx="7388066" cy="7306389"/>
          </a:xfrm>
          <a:prstGeom prst="roundRect">
            <a:avLst>
              <a:gd name="adj" fmla="val 958"/>
            </a:avLst>
          </a:prstGeom>
          <a:noFill/>
          <a:ln w="9644">
            <a:solidFill>
              <a:srgbClr val="000000">
                <a:alpha val="8000"/>
              </a:srgbClr>
            </a:solidFill>
            <a:prstDash val="solid"/>
          </a:ln>
        </p:spPr>
      </p:sp>
      <p:sp>
        <p:nvSpPr>
          <p:cNvPr id="8" name="Shape 5"/>
          <p:cNvSpPr/>
          <p:nvPr/>
        </p:nvSpPr>
        <p:spPr>
          <a:xfrm>
            <a:off x="3630811" y="1063109"/>
            <a:ext cx="7368778" cy="450413"/>
          </a:xfrm>
          <a:prstGeom prst="rect">
            <a:avLst/>
          </a:prstGeom>
          <a:solidFill>
            <a:srgbClr val="FFFFFF">
              <a:alpha val="4000"/>
            </a:srgbClr>
          </a:solidFill>
          <a:ln/>
        </p:spPr>
      </p:sp>
      <p:sp>
        <p:nvSpPr>
          <p:cNvPr id="9" name="Text 6"/>
          <p:cNvSpPr/>
          <p:nvPr/>
        </p:nvSpPr>
        <p:spPr>
          <a:xfrm>
            <a:off x="3786307" y="1163955"/>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وضعیت</a:t>
            </a:r>
            <a:endParaRPr lang="en-US" sz="1225" dirty="0"/>
          </a:p>
        </p:txBody>
      </p:sp>
      <p:sp>
        <p:nvSpPr>
          <p:cNvPr id="10" name="Text 7"/>
          <p:cNvSpPr/>
          <p:nvPr/>
        </p:nvSpPr>
        <p:spPr>
          <a:xfrm>
            <a:off x="7474506" y="1163955"/>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توضیحات</a:t>
            </a:r>
            <a:endParaRPr lang="en-US" sz="1225" dirty="0"/>
          </a:p>
        </p:txBody>
      </p:sp>
      <p:sp>
        <p:nvSpPr>
          <p:cNvPr id="11" name="Shape 8"/>
          <p:cNvSpPr/>
          <p:nvPr/>
        </p:nvSpPr>
        <p:spPr>
          <a:xfrm>
            <a:off x="3630811" y="1513522"/>
            <a:ext cx="7368778" cy="947857"/>
          </a:xfrm>
          <a:prstGeom prst="rect">
            <a:avLst/>
          </a:prstGeom>
          <a:solidFill>
            <a:srgbClr val="000000">
              <a:alpha val="4000"/>
            </a:srgbClr>
          </a:solidFill>
          <a:ln/>
        </p:spPr>
      </p:sp>
      <p:sp>
        <p:nvSpPr>
          <p:cNvPr id="12" name="Text 9"/>
          <p:cNvSpPr/>
          <p:nvPr/>
        </p:nvSpPr>
        <p:spPr>
          <a:xfrm>
            <a:off x="3786307" y="1614368"/>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تأخیر</a:t>
            </a:r>
            <a:endParaRPr lang="en-US" sz="1225" dirty="0"/>
          </a:p>
        </p:txBody>
      </p:sp>
      <p:sp>
        <p:nvSpPr>
          <p:cNvPr id="13" name="Text 10"/>
          <p:cNvSpPr/>
          <p:nvPr/>
        </p:nvSpPr>
        <p:spPr>
          <a:xfrm>
            <a:off x="7474506" y="1614368"/>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گذشت یک مدت زمان مشخص به طور خودکار قفل می‌شود. این مدت زمان را می‌توان در تنظیمات قفل تعیین کرد.</a:t>
            </a:r>
            <a:endParaRPr lang="en-US" sz="1225" dirty="0"/>
          </a:p>
        </p:txBody>
      </p:sp>
      <p:sp>
        <p:nvSpPr>
          <p:cNvPr id="14" name="Shape 11"/>
          <p:cNvSpPr/>
          <p:nvPr/>
        </p:nvSpPr>
        <p:spPr>
          <a:xfrm>
            <a:off x="3630811" y="2461379"/>
            <a:ext cx="7368778" cy="947857"/>
          </a:xfrm>
          <a:prstGeom prst="rect">
            <a:avLst/>
          </a:prstGeom>
          <a:solidFill>
            <a:srgbClr val="FFFFFF">
              <a:alpha val="4000"/>
            </a:srgbClr>
          </a:solidFill>
          <a:ln/>
        </p:spPr>
      </p:sp>
      <p:sp>
        <p:nvSpPr>
          <p:cNvPr id="15" name="Text 12"/>
          <p:cNvSpPr/>
          <p:nvPr/>
        </p:nvSpPr>
        <p:spPr>
          <a:xfrm>
            <a:off x="3786307" y="2562225"/>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زمان‌بندی</a:t>
            </a:r>
            <a:endParaRPr lang="en-US" sz="1225" dirty="0"/>
          </a:p>
        </p:txBody>
      </p:sp>
      <p:sp>
        <p:nvSpPr>
          <p:cNvPr id="16" name="Text 13"/>
          <p:cNvSpPr/>
          <p:nvPr/>
        </p:nvSpPr>
        <p:spPr>
          <a:xfrm>
            <a:off x="7474506" y="2562225"/>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در زمان‌های مشخصی از روز به طور خودکار قفل می‌شود. این زمان‌ها را می‌توان در تنظیمات قفل تعیین کرد.</a:t>
            </a:r>
            <a:endParaRPr lang="en-US" sz="1225" dirty="0"/>
          </a:p>
        </p:txBody>
      </p:sp>
      <p:sp>
        <p:nvSpPr>
          <p:cNvPr id="17" name="Shape 14"/>
          <p:cNvSpPr/>
          <p:nvPr/>
        </p:nvSpPr>
        <p:spPr>
          <a:xfrm>
            <a:off x="3630811" y="3409236"/>
            <a:ext cx="7368778" cy="947857"/>
          </a:xfrm>
          <a:prstGeom prst="rect">
            <a:avLst/>
          </a:prstGeom>
          <a:solidFill>
            <a:srgbClr val="000000">
              <a:alpha val="4000"/>
            </a:srgbClr>
          </a:solidFill>
          <a:ln/>
        </p:spPr>
      </p:sp>
      <p:sp>
        <p:nvSpPr>
          <p:cNvPr id="18" name="Text 15"/>
          <p:cNvSpPr/>
          <p:nvPr/>
        </p:nvSpPr>
        <p:spPr>
          <a:xfrm>
            <a:off x="3786307" y="3510082"/>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حضور</a:t>
            </a:r>
            <a:endParaRPr lang="en-US" sz="1225" dirty="0"/>
          </a:p>
        </p:txBody>
      </p:sp>
      <p:sp>
        <p:nvSpPr>
          <p:cNvPr id="19" name="Text 16"/>
          <p:cNvSpPr/>
          <p:nvPr/>
        </p:nvSpPr>
        <p:spPr>
          <a:xfrm>
            <a:off x="7474506" y="3510082"/>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خروج آخرین کاربر به طور خودکار قفل می‌شود. این حالت با استفاده از حسگرهای حرکتی تشخیص داده می‌شود.</a:t>
            </a:r>
            <a:endParaRPr lang="en-US" sz="1225" dirty="0"/>
          </a:p>
        </p:txBody>
      </p:sp>
      <p:sp>
        <p:nvSpPr>
          <p:cNvPr id="20" name="Shape 17"/>
          <p:cNvSpPr/>
          <p:nvPr/>
        </p:nvSpPr>
        <p:spPr>
          <a:xfrm>
            <a:off x="3630811" y="4357092"/>
            <a:ext cx="7368778" cy="947857"/>
          </a:xfrm>
          <a:prstGeom prst="rect">
            <a:avLst/>
          </a:prstGeom>
          <a:solidFill>
            <a:srgbClr val="FFFFFF">
              <a:alpha val="4000"/>
            </a:srgbClr>
          </a:solidFill>
          <a:ln/>
        </p:spPr>
      </p:sp>
      <p:sp>
        <p:nvSpPr>
          <p:cNvPr id="21" name="Text 18"/>
          <p:cNvSpPr/>
          <p:nvPr/>
        </p:nvSpPr>
        <p:spPr>
          <a:xfrm>
            <a:off x="3786307" y="4457938"/>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شیء</a:t>
            </a:r>
            <a:endParaRPr lang="en-US" sz="1225" dirty="0"/>
          </a:p>
        </p:txBody>
      </p:sp>
      <p:sp>
        <p:nvSpPr>
          <p:cNvPr id="22" name="Text 19"/>
          <p:cNvSpPr/>
          <p:nvPr/>
        </p:nvSpPr>
        <p:spPr>
          <a:xfrm>
            <a:off x="7474506" y="4457938"/>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برداشتن شیء خاصی از روی قفل به طور خودکار قفل می‌شود. این شیء می‌تواند یک کلید، یک کارت، یا یک حسگر خاص باشد.</a:t>
            </a:r>
            <a:endParaRPr lang="en-US" sz="1225" dirty="0"/>
          </a:p>
        </p:txBody>
      </p:sp>
      <p:sp>
        <p:nvSpPr>
          <p:cNvPr id="23" name="Shape 20"/>
          <p:cNvSpPr/>
          <p:nvPr/>
        </p:nvSpPr>
        <p:spPr>
          <a:xfrm>
            <a:off x="3630811" y="5304949"/>
            <a:ext cx="7368778" cy="947857"/>
          </a:xfrm>
          <a:prstGeom prst="rect">
            <a:avLst/>
          </a:prstGeom>
          <a:solidFill>
            <a:srgbClr val="000000">
              <a:alpha val="4000"/>
            </a:srgbClr>
          </a:solidFill>
          <a:ln/>
        </p:spPr>
      </p:sp>
      <p:sp>
        <p:nvSpPr>
          <p:cNvPr id="24" name="Text 21"/>
          <p:cNvSpPr/>
          <p:nvPr/>
        </p:nvSpPr>
        <p:spPr>
          <a:xfrm>
            <a:off x="3786307" y="5405795"/>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چهره</a:t>
            </a:r>
            <a:endParaRPr lang="en-US" sz="1225" dirty="0"/>
          </a:p>
        </p:txBody>
      </p:sp>
      <p:sp>
        <p:nvSpPr>
          <p:cNvPr id="25" name="Text 22"/>
          <p:cNvSpPr/>
          <p:nvPr/>
        </p:nvSpPr>
        <p:spPr>
          <a:xfrm>
            <a:off x="7474506" y="5405795"/>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شناسایی چهره کاربر به طور خودکار قفل می‌شود. این حالت با استفاده از دوربین تشخیص چهره انجام می‌شود.</a:t>
            </a:r>
            <a:endParaRPr lang="en-US" sz="1225" dirty="0"/>
          </a:p>
        </p:txBody>
      </p:sp>
      <p:sp>
        <p:nvSpPr>
          <p:cNvPr id="26" name="Shape 23"/>
          <p:cNvSpPr/>
          <p:nvPr/>
        </p:nvSpPr>
        <p:spPr>
          <a:xfrm>
            <a:off x="3630811" y="6252805"/>
            <a:ext cx="7368778" cy="947857"/>
          </a:xfrm>
          <a:prstGeom prst="rect">
            <a:avLst/>
          </a:prstGeom>
          <a:solidFill>
            <a:srgbClr val="FFFFFF">
              <a:alpha val="4000"/>
            </a:srgbClr>
          </a:solidFill>
          <a:ln/>
        </p:spPr>
      </p:sp>
      <p:sp>
        <p:nvSpPr>
          <p:cNvPr id="27" name="Text 24"/>
          <p:cNvSpPr/>
          <p:nvPr/>
        </p:nvSpPr>
        <p:spPr>
          <a:xfrm>
            <a:off x="3786307" y="6353651"/>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اثر انگشت</a:t>
            </a:r>
            <a:endParaRPr lang="en-US" sz="1225" dirty="0"/>
          </a:p>
        </p:txBody>
      </p:sp>
      <p:sp>
        <p:nvSpPr>
          <p:cNvPr id="28" name="Text 25"/>
          <p:cNvSpPr/>
          <p:nvPr/>
        </p:nvSpPr>
        <p:spPr>
          <a:xfrm>
            <a:off x="7474506" y="6353651"/>
            <a:ext cx="3369588" cy="746165"/>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شناسایی اثر انگشت کاربر به طور خودکار قفل می‌شود. این حالت با استفاده از سنسور اثر انگشت انجام می‌شود.</a:t>
            </a:r>
            <a:endParaRPr lang="en-US" sz="1225" dirty="0"/>
          </a:p>
        </p:txBody>
      </p:sp>
      <p:sp>
        <p:nvSpPr>
          <p:cNvPr id="29" name="Shape 26"/>
          <p:cNvSpPr/>
          <p:nvPr/>
        </p:nvSpPr>
        <p:spPr>
          <a:xfrm>
            <a:off x="3630811" y="7200662"/>
            <a:ext cx="7368778" cy="699135"/>
          </a:xfrm>
          <a:prstGeom prst="rect">
            <a:avLst/>
          </a:prstGeom>
          <a:solidFill>
            <a:srgbClr val="000000">
              <a:alpha val="4000"/>
            </a:srgbClr>
          </a:solidFill>
          <a:ln/>
        </p:spPr>
      </p:sp>
      <p:sp>
        <p:nvSpPr>
          <p:cNvPr id="30" name="Text 27"/>
          <p:cNvSpPr/>
          <p:nvPr/>
        </p:nvSpPr>
        <p:spPr>
          <a:xfrm>
            <a:off x="3786307" y="7301508"/>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کد</a:t>
            </a:r>
            <a:endParaRPr lang="en-US" sz="1225" dirty="0"/>
          </a:p>
        </p:txBody>
      </p:sp>
      <p:sp>
        <p:nvSpPr>
          <p:cNvPr id="31" name="Text 28"/>
          <p:cNvSpPr/>
          <p:nvPr/>
        </p:nvSpPr>
        <p:spPr>
          <a:xfrm>
            <a:off x="7474506" y="7301508"/>
            <a:ext cx="3369588" cy="497443"/>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وارد کردن کد کاربر به طور خودکار قفل می‌شود.</a:t>
            </a:r>
            <a:endParaRPr lang="en-US" sz="1225" dirty="0"/>
          </a:p>
        </p:txBody>
      </p:sp>
      <p:sp>
        <p:nvSpPr>
          <p:cNvPr id="32" name="Shape 29"/>
          <p:cNvSpPr/>
          <p:nvPr/>
        </p:nvSpPr>
        <p:spPr>
          <a:xfrm>
            <a:off x="3630811" y="7899797"/>
            <a:ext cx="7368778" cy="450413"/>
          </a:xfrm>
          <a:prstGeom prst="rect">
            <a:avLst/>
          </a:prstGeom>
          <a:solidFill>
            <a:srgbClr val="FFFFFF">
              <a:alpha val="4000"/>
            </a:srgbClr>
          </a:solidFill>
          <a:ln/>
        </p:spPr>
      </p:sp>
      <p:sp>
        <p:nvSpPr>
          <p:cNvPr id="33" name="Text 30"/>
          <p:cNvSpPr/>
          <p:nvPr/>
        </p:nvSpPr>
        <p:spPr>
          <a:xfrm>
            <a:off x="3786307" y="8000643"/>
            <a:ext cx="3369588"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حالت قفل خودکار با تشخیص کلید</a:t>
            </a:r>
            <a:endParaRPr lang="en-US" sz="1225" dirty="0"/>
          </a:p>
        </p:txBody>
      </p:sp>
      <p:sp>
        <p:nvSpPr>
          <p:cNvPr id="34" name="Text 31"/>
          <p:cNvSpPr/>
          <p:nvPr/>
        </p:nvSpPr>
        <p:spPr>
          <a:xfrm>
            <a:off x="7474506" y="8000643"/>
            <a:ext cx="3369588" cy="248722"/>
          </a:xfrm>
          <a:prstGeom prst="rect">
            <a:avLst/>
          </a:prstGeom>
          <a:noFill/>
          <a:ln/>
        </p:spPr>
        <p:txBody>
          <a:bodyPr wrap="non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قفل پس از وارد کردن کلید به طور خودکار قفل می‌شود.</a:t>
            </a:r>
            <a:endParaRPr lang="en-US" sz="12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9230558"/>
          </a:xfrm>
          <a:prstGeom prst="rect">
            <a:avLst/>
          </a:prstGeom>
          <a:solidFill>
            <a:srgbClr val="0B153C"/>
          </a:solidFill>
          <a:ln w="9644">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9230558"/>
          </a:xfrm>
          <a:prstGeom prst="rect">
            <a:avLst/>
          </a:prstGeom>
        </p:spPr>
      </p:pic>
      <p:sp>
        <p:nvSpPr>
          <p:cNvPr id="5" name="Shape 2"/>
          <p:cNvSpPr/>
          <p:nvPr/>
        </p:nvSpPr>
        <p:spPr>
          <a:xfrm>
            <a:off x="0" y="0"/>
            <a:ext cx="14630400" cy="9230558"/>
          </a:xfrm>
          <a:prstGeom prst="rect">
            <a:avLst/>
          </a:prstGeom>
          <a:solidFill>
            <a:srgbClr val="0B153C">
              <a:alpha val="80000"/>
            </a:srgbClr>
          </a:solidFill>
          <a:ln/>
        </p:spPr>
      </p:sp>
      <p:sp>
        <p:nvSpPr>
          <p:cNvPr id="6" name="Text 3"/>
          <p:cNvSpPr/>
          <p:nvPr/>
        </p:nvSpPr>
        <p:spPr>
          <a:xfrm>
            <a:off x="8520708" y="427673"/>
            <a:ext cx="2488525" cy="388858"/>
          </a:xfrm>
          <a:prstGeom prst="rect">
            <a:avLst/>
          </a:prstGeom>
          <a:noFill/>
          <a:ln/>
        </p:spPr>
        <p:txBody>
          <a:bodyPr wrap="none" rtlCol="0" anchor="t"/>
          <a:lstStyle/>
          <a:p>
            <a:pPr marL="0" indent="0" algn="r">
              <a:lnSpc>
                <a:spcPts val="3062"/>
              </a:lnSpc>
              <a:buNone/>
            </a:pPr>
            <a:r>
              <a:rPr lang="en-US" sz="2449" b="1" kern="0" spc="-73" dirty="0">
                <a:solidFill>
                  <a:srgbClr val="FFFFFF"/>
                </a:solidFill>
                <a:latin typeface="Inter" pitchFamily="34" charset="0"/>
                <a:ea typeface="Inter" pitchFamily="34" charset="-122"/>
                <a:cs typeface="Inter" pitchFamily="34" charset="-120"/>
              </a:rPr>
              <a:t>: قفل هوشمند peas</a:t>
            </a:r>
            <a:endParaRPr lang="en-US" sz="2449" dirty="0"/>
          </a:p>
        </p:txBody>
      </p:sp>
      <p:sp>
        <p:nvSpPr>
          <p:cNvPr id="7" name="Text 4"/>
          <p:cNvSpPr/>
          <p:nvPr/>
        </p:nvSpPr>
        <p:spPr>
          <a:xfrm>
            <a:off x="3621167" y="991433"/>
            <a:ext cx="7388066" cy="746165"/>
          </a:xfrm>
          <a:prstGeom prst="rect">
            <a:avLst/>
          </a:prstGeom>
          <a:noFill/>
          <a:ln/>
        </p:spPr>
        <p:txBody>
          <a:bodyPr wrap="square" rtlCol="0" anchor="t"/>
          <a:lstStyle/>
          <a:p>
            <a:pPr marL="0" indent="0" algn="r">
              <a:lnSpc>
                <a:spcPts val="1960"/>
              </a:lnSpc>
              <a:buNone/>
            </a:pPr>
            <a:r>
              <a:rPr lang="en-US" sz="1225" kern="0" spc="-24" dirty="0">
                <a:solidFill>
                  <a:srgbClr val="E5E0DF"/>
                </a:solidFill>
                <a:latin typeface="Inter" pitchFamily="34" charset="0"/>
                <a:ea typeface="Inter" pitchFamily="34" charset="-122"/>
                <a:cs typeface="Inter" pitchFamily="34" charset="-120"/>
              </a:rPr>
              <a:t>در هوش مصنوعی، "PEAS" یک مدل است که برای توصیف محیط و وظایف محیطی عامل‌های هوش مصنوعی استفاده می‌شود. PEAS مخفف "Performance measure, Environment, Actuators, Sensors" است. این مدل به عنوان یک چارچوب مفهومی برای توصیف مسائل هوش مصنوعی و سیستم‌های خودکار استفاده می‌شود.</a:t>
            </a:r>
            <a:endParaRPr lang="en-US" sz="1225" dirty="0"/>
          </a:p>
        </p:txBody>
      </p:sp>
      <p:sp>
        <p:nvSpPr>
          <p:cNvPr id="8" name="Text 5"/>
          <p:cNvSpPr/>
          <p:nvPr/>
        </p:nvSpPr>
        <p:spPr>
          <a:xfrm>
            <a:off x="3621167" y="1912501"/>
            <a:ext cx="7388066"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           performance                              environment                                 actuator                                       sensors</a:t>
            </a:r>
            <a:endParaRPr lang="en-US" sz="1225" dirty="0"/>
          </a:p>
        </p:txBody>
      </p:sp>
      <p:sp>
        <p:nvSpPr>
          <p:cNvPr id="9" name="Shape 6"/>
          <p:cNvSpPr/>
          <p:nvPr/>
        </p:nvSpPr>
        <p:spPr>
          <a:xfrm>
            <a:off x="3621167" y="2569369"/>
            <a:ext cx="7388066" cy="31075"/>
          </a:xfrm>
          <a:prstGeom prst="roundRect">
            <a:avLst>
              <a:gd name="adj" fmla="val 225238"/>
            </a:avLst>
          </a:prstGeom>
          <a:solidFill>
            <a:srgbClr val="202579"/>
          </a:solidFill>
          <a:ln/>
        </p:spPr>
      </p:sp>
      <p:sp>
        <p:nvSpPr>
          <p:cNvPr id="10" name="Shape 7"/>
          <p:cNvSpPr/>
          <p:nvPr/>
        </p:nvSpPr>
        <p:spPr>
          <a:xfrm>
            <a:off x="4311372" y="2394466"/>
            <a:ext cx="349925" cy="349925"/>
          </a:xfrm>
          <a:prstGeom prst="roundRect">
            <a:avLst>
              <a:gd name="adj" fmla="val 20002"/>
            </a:avLst>
          </a:prstGeom>
          <a:solidFill>
            <a:srgbClr val="1B1F65"/>
          </a:solidFill>
          <a:ln w="9644">
            <a:solidFill>
              <a:srgbClr val="202579"/>
            </a:solidFill>
            <a:prstDash val="solid"/>
          </a:ln>
        </p:spPr>
      </p:sp>
      <p:sp>
        <p:nvSpPr>
          <p:cNvPr id="11" name="Text 8"/>
          <p:cNvSpPr/>
          <p:nvPr/>
        </p:nvSpPr>
        <p:spPr>
          <a:xfrm>
            <a:off x="4430673" y="2423517"/>
            <a:ext cx="111204" cy="291703"/>
          </a:xfrm>
          <a:prstGeom prst="rect">
            <a:avLst/>
          </a:prstGeom>
          <a:noFill/>
          <a:ln/>
        </p:spPr>
        <p:txBody>
          <a:bodyPr wrap="none" rtlCol="0" anchor="t"/>
          <a:lstStyle/>
          <a:p>
            <a:pPr marL="0" indent="0" algn="r">
              <a:lnSpc>
                <a:spcPts val="2296"/>
              </a:lnSpc>
              <a:buNone/>
            </a:pPr>
            <a:r>
              <a:rPr lang="en-US" sz="1837" b="1" kern="0" spc="-24" dirty="0">
                <a:solidFill>
                  <a:srgbClr val="E5E0DF"/>
                </a:solidFill>
                <a:latin typeface="Inter" pitchFamily="34" charset="0"/>
                <a:ea typeface="Inter" pitchFamily="34" charset="-122"/>
                <a:cs typeface="Inter" pitchFamily="34" charset="-120"/>
              </a:rPr>
              <a:t>1</a:t>
            </a:r>
            <a:endParaRPr lang="en-US" sz="1837" dirty="0"/>
          </a:p>
        </p:txBody>
      </p:sp>
      <p:sp>
        <p:nvSpPr>
          <p:cNvPr id="12" name="Text 9"/>
          <p:cNvSpPr/>
          <p:nvPr/>
        </p:nvSpPr>
        <p:spPr>
          <a:xfrm>
            <a:off x="3776662" y="2958108"/>
            <a:ext cx="1419344" cy="994886"/>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سرعت: </a:t>
            </a:r>
            <a:r>
              <a:rPr lang="en-US" sz="1225" kern="0" spc="-24" dirty="0">
                <a:solidFill>
                  <a:srgbClr val="E5E0DF"/>
                </a:solidFill>
                <a:latin typeface="Inter" pitchFamily="34" charset="0"/>
                <a:ea typeface="Inter" pitchFamily="34" charset="-122"/>
                <a:cs typeface="Inter" pitchFamily="34" charset="-120"/>
              </a:rPr>
              <a:t>سرعت عملکرد قفل هوشمند، به ویژه در شرایط شلوغ، باید بالا باشد. </a:t>
            </a:r>
            <a:endParaRPr lang="en-US" sz="1225" dirty="0"/>
          </a:p>
        </p:txBody>
      </p:sp>
      <p:sp>
        <p:nvSpPr>
          <p:cNvPr id="13" name="Text 10"/>
          <p:cNvSpPr/>
          <p:nvPr/>
        </p:nvSpPr>
        <p:spPr>
          <a:xfrm>
            <a:off x="3776662" y="4046220"/>
            <a:ext cx="1419344" cy="746165"/>
          </a:xfrm>
          <a:prstGeom prst="rect">
            <a:avLst/>
          </a:prstGeom>
          <a:noFill/>
          <a:ln/>
        </p:spPr>
        <p:txBody>
          <a:bodyPr wrap="square" rtlCol="0" anchor="t"/>
          <a:lstStyle/>
          <a:p>
            <a:pPr marL="0" indent="0" algn="r">
              <a:lnSpc>
                <a:spcPts val="1960"/>
              </a:lnSpc>
              <a:buNone/>
            </a:pPr>
            <a:r>
              <a:rPr lang="en-US" sz="1225" kern="0" spc="-24" dirty="0">
                <a:solidFill>
                  <a:srgbClr val="E5E0DF"/>
                </a:solidFill>
                <a:latin typeface="Inter" pitchFamily="34" charset="0"/>
                <a:ea typeface="Inter" pitchFamily="34" charset="-122"/>
                <a:cs typeface="Inter" pitchFamily="34" charset="-120"/>
              </a:rPr>
              <a:t> قفل هوشمند باید از قطعات و مواد باکیفیت ساخته شده باشد</a:t>
            </a:r>
            <a:endParaRPr lang="en-US" sz="1225" dirty="0"/>
          </a:p>
        </p:txBody>
      </p:sp>
      <p:sp>
        <p:nvSpPr>
          <p:cNvPr id="14" name="Text 11"/>
          <p:cNvSpPr/>
          <p:nvPr/>
        </p:nvSpPr>
        <p:spPr>
          <a:xfrm>
            <a:off x="3776662" y="4885611"/>
            <a:ext cx="1419344" cy="994886"/>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قابلیت اطمینان:</a:t>
            </a:r>
            <a:r>
              <a:rPr lang="en-US" sz="1225" kern="0" spc="-24" dirty="0">
                <a:solidFill>
                  <a:srgbClr val="E5E0DF"/>
                </a:solidFill>
                <a:latin typeface="Inter" pitchFamily="34" charset="0"/>
                <a:ea typeface="Inter" pitchFamily="34" charset="-122"/>
                <a:cs typeface="Inter" pitchFamily="34" charset="-120"/>
              </a:rPr>
              <a:t> قفل هوشمند باید بتواند به طور مداوم و بدون مشکل کار کند.</a:t>
            </a:r>
            <a:endParaRPr lang="en-US" sz="1225" dirty="0"/>
          </a:p>
        </p:txBody>
      </p:sp>
      <p:sp>
        <p:nvSpPr>
          <p:cNvPr id="15" name="Text 12"/>
          <p:cNvSpPr/>
          <p:nvPr/>
        </p:nvSpPr>
        <p:spPr>
          <a:xfrm>
            <a:off x="3776662" y="5973723"/>
            <a:ext cx="1419344" cy="1243608"/>
          </a:xfrm>
          <a:prstGeom prst="rect">
            <a:avLst/>
          </a:prstGeom>
          <a:noFill/>
          <a:ln/>
        </p:spPr>
        <p:txBody>
          <a:bodyPr wrap="square" rtlCol="0" anchor="t"/>
          <a:lstStyle/>
          <a:p>
            <a:pPr marL="0" indent="0" algn="r">
              <a:lnSpc>
                <a:spcPts val="1960"/>
              </a:lnSpc>
              <a:buNone/>
            </a:pPr>
            <a:r>
              <a:rPr lang="en-US" sz="1225" kern="0" spc="-24" dirty="0">
                <a:solidFill>
                  <a:srgbClr val="E5E0DF"/>
                </a:solidFill>
                <a:latin typeface="Inter" pitchFamily="34" charset="0"/>
                <a:ea typeface="Inter" pitchFamily="34" charset="-122"/>
                <a:cs typeface="Inter" pitchFamily="34" charset="-120"/>
              </a:rPr>
              <a:t>  قفل هوشمند باید از روش‌های تشخیص کاربر مطمئن مانند اثر انگشت یا چهره استفاده کند</a:t>
            </a:r>
            <a:endParaRPr lang="en-US" sz="1225" dirty="0"/>
          </a:p>
        </p:txBody>
      </p:sp>
      <p:sp>
        <p:nvSpPr>
          <p:cNvPr id="16" name="Text 13"/>
          <p:cNvSpPr/>
          <p:nvPr/>
        </p:nvSpPr>
        <p:spPr>
          <a:xfrm>
            <a:off x="3776662" y="7310557"/>
            <a:ext cx="1419344" cy="1492329"/>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امنیت:</a:t>
            </a:r>
            <a:r>
              <a:rPr lang="en-US" sz="1225" kern="0" spc="-24" dirty="0">
                <a:solidFill>
                  <a:srgbClr val="E5E0DF"/>
                </a:solidFill>
                <a:latin typeface="Inter" pitchFamily="34" charset="0"/>
                <a:ea typeface="Inter" pitchFamily="34" charset="-122"/>
                <a:cs typeface="Inter" pitchFamily="34" charset="-120"/>
              </a:rPr>
              <a:t> قفل هوشمند باید از امنیت بالایی برخوردار باشد تا از دسترسی غیرمجاز به محل مورد نظر جلوگیری کند.</a:t>
            </a:r>
            <a:endParaRPr lang="en-US" sz="1225" dirty="0"/>
          </a:p>
        </p:txBody>
      </p:sp>
      <p:sp>
        <p:nvSpPr>
          <p:cNvPr id="17" name="Shape 14"/>
          <p:cNvSpPr/>
          <p:nvPr/>
        </p:nvSpPr>
        <p:spPr>
          <a:xfrm>
            <a:off x="6197322" y="2394466"/>
            <a:ext cx="349925" cy="349925"/>
          </a:xfrm>
          <a:prstGeom prst="roundRect">
            <a:avLst>
              <a:gd name="adj" fmla="val 20002"/>
            </a:avLst>
          </a:prstGeom>
          <a:solidFill>
            <a:srgbClr val="1B1F65"/>
          </a:solidFill>
          <a:ln w="9644">
            <a:solidFill>
              <a:srgbClr val="202579"/>
            </a:solidFill>
            <a:prstDash val="solid"/>
          </a:ln>
        </p:spPr>
      </p:sp>
      <p:sp>
        <p:nvSpPr>
          <p:cNvPr id="18" name="Text 15"/>
          <p:cNvSpPr/>
          <p:nvPr/>
        </p:nvSpPr>
        <p:spPr>
          <a:xfrm>
            <a:off x="6297573" y="2423517"/>
            <a:ext cx="149304" cy="291703"/>
          </a:xfrm>
          <a:prstGeom prst="rect">
            <a:avLst/>
          </a:prstGeom>
          <a:noFill/>
          <a:ln/>
        </p:spPr>
        <p:txBody>
          <a:bodyPr wrap="none" rtlCol="0" anchor="t"/>
          <a:lstStyle/>
          <a:p>
            <a:pPr marL="0" indent="0" algn="r">
              <a:lnSpc>
                <a:spcPts val="2296"/>
              </a:lnSpc>
              <a:buNone/>
            </a:pPr>
            <a:r>
              <a:rPr lang="en-US" sz="1837" b="1" kern="0" spc="-24" dirty="0">
                <a:solidFill>
                  <a:srgbClr val="E5E0DF"/>
                </a:solidFill>
                <a:latin typeface="Inter" pitchFamily="34" charset="0"/>
                <a:ea typeface="Inter" pitchFamily="34" charset="-122"/>
                <a:cs typeface="Inter" pitchFamily="34" charset="-120"/>
              </a:rPr>
              <a:t>2</a:t>
            </a:r>
            <a:endParaRPr lang="en-US" sz="1837" dirty="0"/>
          </a:p>
        </p:txBody>
      </p:sp>
      <p:sp>
        <p:nvSpPr>
          <p:cNvPr id="19" name="Text 16"/>
          <p:cNvSpPr/>
          <p:nvPr/>
        </p:nvSpPr>
        <p:spPr>
          <a:xfrm>
            <a:off x="5662493" y="2958108"/>
            <a:ext cx="1419463" cy="746165"/>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دمای کا</a:t>
            </a:r>
            <a:r>
              <a:rPr lang="en-US" sz="1225" kern="0" spc="-24" dirty="0">
                <a:solidFill>
                  <a:srgbClr val="E5E0DF"/>
                </a:solidFill>
                <a:latin typeface="Inter" pitchFamily="34" charset="0"/>
                <a:ea typeface="Inter" pitchFamily="34" charset="-122"/>
                <a:cs typeface="Inter" pitchFamily="34" charset="-120"/>
              </a:rPr>
              <a:t>ر: قفل هوشمند باید بتواند در طیف وسیعی از دماها کار کند.</a:t>
            </a:r>
            <a:endParaRPr lang="en-US" sz="1225" dirty="0"/>
          </a:p>
        </p:txBody>
      </p:sp>
      <p:sp>
        <p:nvSpPr>
          <p:cNvPr id="20" name="Text 17"/>
          <p:cNvSpPr/>
          <p:nvPr/>
        </p:nvSpPr>
        <p:spPr>
          <a:xfrm>
            <a:off x="5662493" y="3797498"/>
            <a:ext cx="1419463" cy="994886"/>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رطوبت کار</a:t>
            </a:r>
            <a:r>
              <a:rPr lang="en-US" sz="1225" kern="0" spc="-24" dirty="0">
                <a:solidFill>
                  <a:srgbClr val="E5E0DF"/>
                </a:solidFill>
                <a:latin typeface="Inter" pitchFamily="34" charset="0"/>
                <a:ea typeface="Inter" pitchFamily="34" charset="-122"/>
                <a:cs typeface="Inter" pitchFamily="34" charset="-120"/>
              </a:rPr>
              <a:t>: قفل هوشمند باید بتواند در طیف وسیعی از رطوبت‌ها کار کند.</a:t>
            </a:r>
            <a:endParaRPr lang="en-US" sz="1225" dirty="0"/>
          </a:p>
        </p:txBody>
      </p:sp>
      <p:sp>
        <p:nvSpPr>
          <p:cNvPr id="21" name="Text 18"/>
          <p:cNvSpPr/>
          <p:nvPr/>
        </p:nvSpPr>
        <p:spPr>
          <a:xfrm>
            <a:off x="5662493" y="4885611"/>
            <a:ext cx="1419463" cy="1243608"/>
          </a:xfrm>
          <a:prstGeom prst="rect">
            <a:avLst/>
          </a:prstGeom>
          <a:noFill/>
          <a:ln/>
        </p:spPr>
        <p:txBody>
          <a:bodyPr wrap="square" rtlCol="0" anchor="t"/>
          <a:lstStyle/>
          <a:p>
            <a:pPr marL="0" indent="0" algn="r">
              <a:lnSpc>
                <a:spcPts val="1960"/>
              </a:lnSpc>
              <a:buNone/>
            </a:pPr>
            <a:r>
              <a:rPr lang="en-US" sz="1225" kern="0" spc="-24" dirty="0">
                <a:solidFill>
                  <a:srgbClr val="E5E0DF"/>
                </a:solidFill>
                <a:latin typeface="Inter" pitchFamily="34" charset="0"/>
                <a:ea typeface="Inter" pitchFamily="34" charset="-122"/>
                <a:cs typeface="Inter" pitchFamily="34" charset="-120"/>
              </a:rPr>
              <a:t>مقاومت در برابر ضربه: قفل هوشمند باید بتواند در برابر ضربات و لرزش‌های شدید مقاومت کند.</a:t>
            </a:r>
            <a:endParaRPr lang="en-US" sz="1225" dirty="0"/>
          </a:p>
        </p:txBody>
      </p:sp>
      <p:sp>
        <p:nvSpPr>
          <p:cNvPr id="22" name="Shape 19"/>
          <p:cNvSpPr/>
          <p:nvPr/>
        </p:nvSpPr>
        <p:spPr>
          <a:xfrm>
            <a:off x="8083153" y="2394466"/>
            <a:ext cx="349925" cy="349925"/>
          </a:xfrm>
          <a:prstGeom prst="roundRect">
            <a:avLst>
              <a:gd name="adj" fmla="val 20002"/>
            </a:avLst>
          </a:prstGeom>
          <a:solidFill>
            <a:srgbClr val="1B1F65"/>
          </a:solidFill>
          <a:ln w="9644">
            <a:solidFill>
              <a:srgbClr val="202579"/>
            </a:solidFill>
            <a:prstDash val="solid"/>
          </a:ln>
        </p:spPr>
      </p:sp>
      <p:sp>
        <p:nvSpPr>
          <p:cNvPr id="23" name="Text 20"/>
          <p:cNvSpPr/>
          <p:nvPr/>
        </p:nvSpPr>
        <p:spPr>
          <a:xfrm>
            <a:off x="8179594" y="2423517"/>
            <a:ext cx="156924" cy="291703"/>
          </a:xfrm>
          <a:prstGeom prst="rect">
            <a:avLst/>
          </a:prstGeom>
          <a:noFill/>
          <a:ln/>
        </p:spPr>
        <p:txBody>
          <a:bodyPr wrap="none" rtlCol="0" anchor="t"/>
          <a:lstStyle/>
          <a:p>
            <a:pPr marL="0" indent="0" algn="r">
              <a:lnSpc>
                <a:spcPts val="2296"/>
              </a:lnSpc>
              <a:buNone/>
            </a:pPr>
            <a:r>
              <a:rPr lang="en-US" sz="1837" b="1" kern="0" spc="-24" dirty="0">
                <a:solidFill>
                  <a:srgbClr val="E5E0DF"/>
                </a:solidFill>
                <a:latin typeface="Inter" pitchFamily="34" charset="0"/>
                <a:ea typeface="Inter" pitchFamily="34" charset="-122"/>
                <a:cs typeface="Inter" pitchFamily="34" charset="-120"/>
              </a:rPr>
              <a:t>3</a:t>
            </a:r>
            <a:endParaRPr lang="en-US" sz="1837" dirty="0"/>
          </a:p>
        </p:txBody>
      </p:sp>
      <p:sp>
        <p:nvSpPr>
          <p:cNvPr id="24" name="Text 21"/>
          <p:cNvSpPr/>
          <p:nvPr/>
        </p:nvSpPr>
        <p:spPr>
          <a:xfrm>
            <a:off x="7548443" y="2958108"/>
            <a:ext cx="1419344" cy="994886"/>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موتور:</a:t>
            </a:r>
            <a:r>
              <a:rPr lang="en-US" sz="1225" kern="0" spc="-24" dirty="0">
                <a:solidFill>
                  <a:srgbClr val="E5E0DF"/>
                </a:solidFill>
                <a:latin typeface="Inter" pitchFamily="34" charset="0"/>
                <a:ea typeface="Inter" pitchFamily="34" charset="-122"/>
                <a:cs typeface="Inter" pitchFamily="34" charset="-120"/>
              </a:rPr>
              <a:t> موتور قفل هوشمند باید قدرت کافی برای باز و بسته کردن قفل را داشته باشد</a:t>
            </a:r>
            <a:endParaRPr lang="en-US" sz="1225" dirty="0"/>
          </a:p>
        </p:txBody>
      </p:sp>
      <p:sp>
        <p:nvSpPr>
          <p:cNvPr id="25" name="Text 22"/>
          <p:cNvSpPr/>
          <p:nvPr/>
        </p:nvSpPr>
        <p:spPr>
          <a:xfrm>
            <a:off x="7548443" y="4046220"/>
            <a:ext cx="1419344" cy="1243608"/>
          </a:xfrm>
          <a:prstGeom prst="rect">
            <a:avLst/>
          </a:prstGeom>
          <a:noFill/>
          <a:ln/>
        </p:spPr>
        <p:txBody>
          <a:bodyPr wrap="square" rtlCol="0" anchor="t"/>
          <a:lstStyle/>
          <a:p>
            <a:pPr marL="0" indent="0" algn="r">
              <a:lnSpc>
                <a:spcPts val="1960"/>
              </a:lnSpc>
              <a:buNone/>
            </a:pPr>
            <a:r>
              <a:rPr lang="en-US" sz="1225" kern="0" spc="-24" dirty="0">
                <a:solidFill>
                  <a:srgbClr val="E5E0DF"/>
                </a:solidFill>
                <a:latin typeface="Inter" pitchFamily="34" charset="0"/>
                <a:ea typeface="Inter" pitchFamily="34" charset="-122"/>
                <a:cs typeface="Inter" pitchFamily="34" charset="-120"/>
              </a:rPr>
              <a:t>  </a:t>
            </a:r>
            <a:r>
              <a:rPr lang="en-US" sz="1225" b="1" kern="0" spc="-24" dirty="0">
                <a:solidFill>
                  <a:srgbClr val="E5E0DF"/>
                </a:solidFill>
                <a:latin typeface="Inter" pitchFamily="34" charset="0"/>
                <a:ea typeface="Inter" pitchFamily="34" charset="-122"/>
                <a:cs typeface="Inter" pitchFamily="34" charset="-120"/>
              </a:rPr>
              <a:t>سنسورها:</a:t>
            </a:r>
            <a:r>
              <a:rPr lang="en-US" sz="1225" kern="0" spc="-24" dirty="0">
                <a:solidFill>
                  <a:srgbClr val="E5E0DF"/>
                </a:solidFill>
                <a:latin typeface="Inter" pitchFamily="34" charset="0"/>
                <a:ea typeface="Inter" pitchFamily="34" charset="-122"/>
                <a:cs typeface="Inter" pitchFamily="34" charset="-120"/>
              </a:rPr>
              <a:t> سنسورهای قفل هوشمند باید بتوانند به طور دقیق وضعیت قفل را تشخیص دهند.</a:t>
            </a:r>
            <a:endParaRPr lang="en-US" sz="1225" dirty="0"/>
          </a:p>
        </p:txBody>
      </p:sp>
      <p:sp>
        <p:nvSpPr>
          <p:cNvPr id="26" name="Shape 23"/>
          <p:cNvSpPr/>
          <p:nvPr/>
        </p:nvSpPr>
        <p:spPr>
          <a:xfrm>
            <a:off x="9969103" y="2394466"/>
            <a:ext cx="349925" cy="349925"/>
          </a:xfrm>
          <a:prstGeom prst="roundRect">
            <a:avLst>
              <a:gd name="adj" fmla="val 20002"/>
            </a:avLst>
          </a:prstGeom>
          <a:solidFill>
            <a:srgbClr val="1B1F65"/>
          </a:solidFill>
          <a:ln w="9644">
            <a:solidFill>
              <a:srgbClr val="202579"/>
            </a:solidFill>
            <a:prstDash val="solid"/>
          </a:ln>
        </p:spPr>
      </p:sp>
      <p:sp>
        <p:nvSpPr>
          <p:cNvPr id="27" name="Text 24"/>
          <p:cNvSpPr/>
          <p:nvPr/>
        </p:nvSpPr>
        <p:spPr>
          <a:xfrm>
            <a:off x="10069354" y="2423517"/>
            <a:ext cx="149304" cy="291703"/>
          </a:xfrm>
          <a:prstGeom prst="rect">
            <a:avLst/>
          </a:prstGeom>
          <a:noFill/>
          <a:ln/>
        </p:spPr>
        <p:txBody>
          <a:bodyPr wrap="none" rtlCol="0" anchor="t"/>
          <a:lstStyle/>
          <a:p>
            <a:pPr marL="0" indent="0" algn="r">
              <a:lnSpc>
                <a:spcPts val="2296"/>
              </a:lnSpc>
              <a:buNone/>
            </a:pPr>
            <a:r>
              <a:rPr lang="en-US" sz="1837" b="1" kern="0" spc="-24" dirty="0">
                <a:solidFill>
                  <a:srgbClr val="E5E0DF"/>
                </a:solidFill>
                <a:latin typeface="Inter" pitchFamily="34" charset="0"/>
                <a:ea typeface="Inter" pitchFamily="34" charset="-122"/>
                <a:cs typeface="Inter" pitchFamily="34" charset="-120"/>
              </a:rPr>
              <a:t>4</a:t>
            </a:r>
            <a:endParaRPr lang="en-US" sz="1837" dirty="0"/>
          </a:p>
        </p:txBody>
      </p:sp>
      <p:sp>
        <p:nvSpPr>
          <p:cNvPr id="28" name="Text 25"/>
          <p:cNvSpPr/>
          <p:nvPr/>
        </p:nvSpPr>
        <p:spPr>
          <a:xfrm>
            <a:off x="9434274" y="2958108"/>
            <a:ext cx="1419463"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حضور </a:t>
            </a:r>
            <a:endParaRPr lang="en-US" sz="1225" dirty="0"/>
          </a:p>
        </p:txBody>
      </p:sp>
      <p:sp>
        <p:nvSpPr>
          <p:cNvPr id="29" name="Text 26"/>
          <p:cNvSpPr/>
          <p:nvPr/>
        </p:nvSpPr>
        <p:spPr>
          <a:xfrm>
            <a:off x="9434274" y="3300055"/>
            <a:ext cx="1419463" cy="597218"/>
          </a:xfrm>
          <a:prstGeom prst="rect">
            <a:avLst/>
          </a:prstGeom>
          <a:noFill/>
          <a:ln/>
        </p:spPr>
        <p:txBody>
          <a:bodyPr wrap="square" rtlCol="0" anchor="t"/>
          <a:lstStyle/>
          <a:p>
            <a:pPr marL="0" indent="0" algn="r">
              <a:lnSpc>
                <a:spcPts val="1568"/>
              </a:lnSpc>
              <a:buNone/>
            </a:pPr>
            <a:r>
              <a:rPr lang="en-US" sz="980" kern="0" spc="-24" dirty="0">
                <a:solidFill>
                  <a:srgbClr val="E5E0DF"/>
                </a:solidFill>
                <a:latin typeface="Inter" pitchFamily="34" charset="0"/>
                <a:ea typeface="Inter" pitchFamily="34" charset="-122"/>
                <a:cs typeface="Inter" pitchFamily="34" charset="-120"/>
              </a:rPr>
              <a:t>این سنسور می‌تواند برای باز کردن خودکار قفل در صورت حضور کاربر استفاده شود.</a:t>
            </a:r>
            <a:endParaRPr lang="en-US" sz="980" dirty="0"/>
          </a:p>
        </p:txBody>
      </p:sp>
      <p:sp>
        <p:nvSpPr>
          <p:cNvPr id="30" name="Text 27"/>
          <p:cNvSpPr/>
          <p:nvPr/>
        </p:nvSpPr>
        <p:spPr>
          <a:xfrm>
            <a:off x="9434274" y="3990499"/>
            <a:ext cx="1419463"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شیء </a:t>
            </a:r>
            <a:endParaRPr lang="en-US" sz="1225" dirty="0"/>
          </a:p>
        </p:txBody>
      </p:sp>
      <p:sp>
        <p:nvSpPr>
          <p:cNvPr id="31" name="Text 28"/>
          <p:cNvSpPr/>
          <p:nvPr/>
        </p:nvSpPr>
        <p:spPr>
          <a:xfrm>
            <a:off x="9434274" y="4332446"/>
            <a:ext cx="1419463" cy="796290"/>
          </a:xfrm>
          <a:prstGeom prst="rect">
            <a:avLst/>
          </a:prstGeom>
          <a:noFill/>
          <a:ln/>
        </p:spPr>
        <p:txBody>
          <a:bodyPr wrap="square" rtlCol="0" anchor="t"/>
          <a:lstStyle/>
          <a:p>
            <a:pPr marL="0" indent="0" algn="r">
              <a:lnSpc>
                <a:spcPts val="1568"/>
              </a:lnSpc>
              <a:buNone/>
            </a:pPr>
            <a:r>
              <a:rPr lang="en-US" sz="980" kern="0" spc="-24" dirty="0">
                <a:solidFill>
                  <a:srgbClr val="E5E0DF"/>
                </a:solidFill>
                <a:latin typeface="Inter" pitchFamily="34" charset="0"/>
                <a:ea typeface="Inter" pitchFamily="34" charset="-122"/>
                <a:cs typeface="Inter" pitchFamily="34" charset="-120"/>
              </a:rPr>
              <a:t>این سنسور می‌تواند برای باز کردن خودکار قفل در صورت برداشتن شیء خاصی از روی قفل استفاده شود.</a:t>
            </a:r>
            <a:endParaRPr lang="en-US" sz="980" dirty="0"/>
          </a:p>
        </p:txBody>
      </p:sp>
      <p:sp>
        <p:nvSpPr>
          <p:cNvPr id="32" name="Text 29"/>
          <p:cNvSpPr/>
          <p:nvPr/>
        </p:nvSpPr>
        <p:spPr>
          <a:xfrm>
            <a:off x="9434274" y="5221962"/>
            <a:ext cx="1419463"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چهره</a:t>
            </a:r>
            <a:endParaRPr lang="en-US" sz="1225" dirty="0"/>
          </a:p>
        </p:txBody>
      </p:sp>
      <p:sp>
        <p:nvSpPr>
          <p:cNvPr id="33" name="Text 30"/>
          <p:cNvSpPr/>
          <p:nvPr/>
        </p:nvSpPr>
        <p:spPr>
          <a:xfrm>
            <a:off x="9434274" y="5563910"/>
            <a:ext cx="1419463" cy="597218"/>
          </a:xfrm>
          <a:prstGeom prst="rect">
            <a:avLst/>
          </a:prstGeom>
          <a:noFill/>
          <a:ln/>
        </p:spPr>
        <p:txBody>
          <a:bodyPr wrap="square" rtlCol="0" anchor="t"/>
          <a:lstStyle/>
          <a:p>
            <a:pPr marL="0" indent="0" algn="r">
              <a:lnSpc>
                <a:spcPts val="1568"/>
              </a:lnSpc>
              <a:buNone/>
            </a:pPr>
            <a:r>
              <a:rPr lang="en-US" sz="980" kern="0" spc="-24" dirty="0">
                <a:solidFill>
                  <a:srgbClr val="E5E0DF"/>
                </a:solidFill>
                <a:latin typeface="Inter" pitchFamily="34" charset="0"/>
                <a:ea typeface="Inter" pitchFamily="34" charset="-122"/>
                <a:cs typeface="Inter" pitchFamily="34" charset="-120"/>
              </a:rPr>
              <a:t> این سنسور می‌تواند برای شناسایی و باز کردن قفل برای کاربران مجاز استفاده شود.</a:t>
            </a:r>
            <a:endParaRPr lang="en-US" sz="980" dirty="0"/>
          </a:p>
        </p:txBody>
      </p:sp>
      <p:sp>
        <p:nvSpPr>
          <p:cNvPr id="34" name="Text 31"/>
          <p:cNvSpPr/>
          <p:nvPr/>
        </p:nvSpPr>
        <p:spPr>
          <a:xfrm>
            <a:off x="9434274" y="6254353"/>
            <a:ext cx="1419463" cy="497443"/>
          </a:xfrm>
          <a:prstGeom prst="rect">
            <a:avLst/>
          </a:prstGeom>
          <a:noFill/>
          <a:ln/>
        </p:spPr>
        <p:txBody>
          <a:bodyPr wrap="squar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اثر انگشت</a:t>
            </a:r>
            <a:endParaRPr lang="en-US" sz="1225" dirty="0"/>
          </a:p>
        </p:txBody>
      </p:sp>
      <p:sp>
        <p:nvSpPr>
          <p:cNvPr id="35" name="Text 32"/>
          <p:cNvSpPr/>
          <p:nvPr/>
        </p:nvSpPr>
        <p:spPr>
          <a:xfrm>
            <a:off x="9434274" y="6845022"/>
            <a:ext cx="1419463"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کد</a:t>
            </a:r>
            <a:endParaRPr lang="en-US" sz="1225" dirty="0"/>
          </a:p>
        </p:txBody>
      </p:sp>
      <p:sp>
        <p:nvSpPr>
          <p:cNvPr id="36" name="Text 33"/>
          <p:cNvSpPr/>
          <p:nvPr/>
        </p:nvSpPr>
        <p:spPr>
          <a:xfrm>
            <a:off x="9434274" y="7186970"/>
            <a:ext cx="1419463" cy="248722"/>
          </a:xfrm>
          <a:prstGeom prst="rect">
            <a:avLst/>
          </a:prstGeom>
          <a:noFill/>
          <a:ln/>
        </p:spPr>
        <p:txBody>
          <a:bodyPr wrap="none" rtlCol="0" anchor="t"/>
          <a:lstStyle/>
          <a:p>
            <a:pPr marL="0" indent="0" algn="r">
              <a:lnSpc>
                <a:spcPts val="1960"/>
              </a:lnSpc>
              <a:buNone/>
            </a:pPr>
            <a:r>
              <a:rPr lang="en-US" sz="1225" b="1" kern="0" spc="-24" dirty="0">
                <a:solidFill>
                  <a:srgbClr val="E5E0DF"/>
                </a:solidFill>
                <a:latin typeface="Inter" pitchFamily="34" charset="0"/>
                <a:ea typeface="Inter" pitchFamily="34" charset="-122"/>
                <a:cs typeface="Inter" pitchFamily="34" charset="-120"/>
              </a:rPr>
              <a:t>سنسور تشخیص کلید </a:t>
            </a:r>
            <a:endParaRPr lang="en-US" sz="1225" dirty="0"/>
          </a:p>
        </p:txBody>
      </p:sp>
      <p:sp>
        <p:nvSpPr>
          <p:cNvPr id="37" name="Text 34"/>
          <p:cNvSpPr/>
          <p:nvPr/>
        </p:nvSpPr>
        <p:spPr>
          <a:xfrm>
            <a:off x="9434274" y="7528917"/>
            <a:ext cx="1419463" cy="199073"/>
          </a:xfrm>
          <a:prstGeom prst="rect">
            <a:avLst/>
          </a:prstGeom>
          <a:noFill/>
          <a:ln/>
        </p:spPr>
        <p:txBody>
          <a:bodyPr wrap="none" rtlCol="0" anchor="t"/>
          <a:lstStyle/>
          <a:p>
            <a:pPr marL="0" indent="0" algn="r">
              <a:lnSpc>
                <a:spcPts val="1568"/>
              </a:lnSpc>
              <a:buNone/>
            </a:pPr>
            <a:endParaRPr lang="en-US" sz="98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458"/>
          </a:xfrm>
          <a:prstGeom prst="rect">
            <a:avLst/>
          </a:prstGeom>
          <a:solidFill>
            <a:srgbClr val="272525"/>
          </a:solidFill>
          <a:ln w="13454">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5" name="Shape 2"/>
          <p:cNvSpPr/>
          <p:nvPr/>
        </p:nvSpPr>
        <p:spPr>
          <a:xfrm>
            <a:off x="0" y="0"/>
            <a:ext cx="14630400" cy="8232458"/>
          </a:xfrm>
          <a:prstGeom prst="rect">
            <a:avLst/>
          </a:prstGeom>
          <a:solidFill>
            <a:srgbClr val="272525">
              <a:alpha val="80000"/>
            </a:srgbClr>
          </a:solidFill>
          <a:ln/>
        </p:spPr>
      </p:sp>
      <p:sp>
        <p:nvSpPr>
          <p:cNvPr id="6" name="Text 3"/>
          <p:cNvSpPr/>
          <p:nvPr/>
        </p:nvSpPr>
        <p:spPr>
          <a:xfrm>
            <a:off x="6465689" y="596622"/>
            <a:ext cx="6002655" cy="542449"/>
          </a:xfrm>
          <a:prstGeom prst="rect">
            <a:avLst/>
          </a:prstGeom>
          <a:noFill/>
          <a:ln/>
        </p:spPr>
        <p:txBody>
          <a:bodyPr wrap="none" rtlCol="0" anchor="t"/>
          <a:lstStyle/>
          <a:p>
            <a:pPr marL="0" indent="0" algn="r">
              <a:lnSpc>
                <a:spcPts val="4271"/>
              </a:lnSpc>
              <a:buNone/>
            </a:pPr>
            <a:r>
              <a:rPr lang="en-US" sz="3417" b="1" kern="0" spc="-103" dirty="0">
                <a:solidFill>
                  <a:srgbClr val="FFFFFF"/>
                </a:solidFill>
                <a:latin typeface="Inter" pitchFamily="34" charset="0"/>
                <a:ea typeface="Inter" pitchFamily="34" charset="-122"/>
                <a:cs typeface="Inter" pitchFamily="34" charset="-120"/>
              </a:rPr>
              <a:t>Percept-Action برای قفل هوشمند</a:t>
            </a:r>
            <a:endParaRPr lang="en-US" sz="3417" dirty="0"/>
          </a:p>
        </p:txBody>
      </p:sp>
      <p:sp>
        <p:nvSpPr>
          <p:cNvPr id="7" name="Shape 4"/>
          <p:cNvSpPr/>
          <p:nvPr/>
        </p:nvSpPr>
        <p:spPr>
          <a:xfrm>
            <a:off x="2162056" y="1383149"/>
            <a:ext cx="10306288" cy="6252686"/>
          </a:xfrm>
          <a:prstGeom prst="roundRect">
            <a:avLst>
              <a:gd name="adj" fmla="val 1562"/>
            </a:avLst>
          </a:prstGeom>
          <a:noFill/>
          <a:ln w="13454">
            <a:solidFill>
              <a:srgbClr val="000000">
                <a:alpha val="8000"/>
              </a:srgbClr>
            </a:solidFill>
            <a:prstDash val="solid"/>
          </a:ln>
        </p:spPr>
      </p:sp>
      <p:sp>
        <p:nvSpPr>
          <p:cNvPr id="8" name="Shape 5"/>
          <p:cNvSpPr/>
          <p:nvPr/>
        </p:nvSpPr>
        <p:spPr>
          <a:xfrm>
            <a:off x="2175510" y="1396603"/>
            <a:ext cx="10279380" cy="622578"/>
          </a:xfrm>
          <a:prstGeom prst="rect">
            <a:avLst/>
          </a:prstGeom>
          <a:solidFill>
            <a:srgbClr val="FFFFFF">
              <a:alpha val="4000"/>
            </a:srgbClr>
          </a:solidFill>
          <a:ln/>
        </p:spPr>
      </p:sp>
      <p:sp>
        <p:nvSpPr>
          <p:cNvPr id="9" name="Text 6"/>
          <p:cNvSpPr/>
          <p:nvPr/>
        </p:nvSpPr>
        <p:spPr>
          <a:xfrm>
            <a:off x="2392442" y="1534358"/>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Percept</a:t>
            </a:r>
            <a:endParaRPr lang="en-US" sz="1708" dirty="0"/>
          </a:p>
        </p:txBody>
      </p:sp>
      <p:sp>
        <p:nvSpPr>
          <p:cNvPr id="10" name="Text 7"/>
          <p:cNvSpPr/>
          <p:nvPr/>
        </p:nvSpPr>
        <p:spPr>
          <a:xfrm>
            <a:off x="7535942" y="1534358"/>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Action</a:t>
            </a:r>
            <a:endParaRPr lang="en-US" sz="1708" dirty="0"/>
          </a:p>
        </p:txBody>
      </p:sp>
      <p:sp>
        <p:nvSpPr>
          <p:cNvPr id="11" name="Shape 8"/>
          <p:cNvSpPr/>
          <p:nvPr/>
        </p:nvSpPr>
        <p:spPr>
          <a:xfrm>
            <a:off x="2175510" y="2019181"/>
            <a:ext cx="10279380" cy="622578"/>
          </a:xfrm>
          <a:prstGeom prst="rect">
            <a:avLst/>
          </a:prstGeom>
          <a:solidFill>
            <a:srgbClr val="000000">
              <a:alpha val="4000"/>
            </a:srgbClr>
          </a:solidFill>
          <a:ln/>
        </p:spPr>
      </p:sp>
      <p:sp>
        <p:nvSpPr>
          <p:cNvPr id="12" name="Text 9"/>
          <p:cNvSpPr/>
          <p:nvPr/>
        </p:nvSpPr>
        <p:spPr>
          <a:xfrm>
            <a:off x="2392442" y="2156936"/>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شناسایی کاربر</a:t>
            </a:r>
            <a:endParaRPr lang="en-US" sz="1708" dirty="0"/>
          </a:p>
        </p:txBody>
      </p:sp>
      <p:sp>
        <p:nvSpPr>
          <p:cNvPr id="13" name="Text 10"/>
          <p:cNvSpPr/>
          <p:nvPr/>
        </p:nvSpPr>
        <p:spPr>
          <a:xfrm>
            <a:off x="7535942" y="2156936"/>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قفل</a:t>
            </a:r>
            <a:endParaRPr lang="en-US" sz="1708" dirty="0"/>
          </a:p>
        </p:txBody>
      </p:sp>
      <p:sp>
        <p:nvSpPr>
          <p:cNvPr id="14" name="Shape 11"/>
          <p:cNvSpPr/>
          <p:nvPr/>
        </p:nvSpPr>
        <p:spPr>
          <a:xfrm>
            <a:off x="2175510" y="2641759"/>
            <a:ext cx="10279380" cy="622578"/>
          </a:xfrm>
          <a:prstGeom prst="rect">
            <a:avLst/>
          </a:prstGeom>
          <a:solidFill>
            <a:srgbClr val="FFFFFF">
              <a:alpha val="4000"/>
            </a:srgbClr>
          </a:solidFill>
          <a:ln/>
        </p:spPr>
      </p:sp>
      <p:sp>
        <p:nvSpPr>
          <p:cNvPr id="15" name="Text 12"/>
          <p:cNvSpPr/>
          <p:nvPr/>
        </p:nvSpPr>
        <p:spPr>
          <a:xfrm>
            <a:off x="2392442" y="2779514"/>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تشخیص حضور کاربر</a:t>
            </a:r>
            <a:endParaRPr lang="en-US" sz="1708" dirty="0"/>
          </a:p>
        </p:txBody>
      </p:sp>
      <p:sp>
        <p:nvSpPr>
          <p:cNvPr id="16" name="Text 13"/>
          <p:cNvSpPr/>
          <p:nvPr/>
        </p:nvSpPr>
        <p:spPr>
          <a:xfrm>
            <a:off x="7535942" y="2779514"/>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خودکار قفل</a:t>
            </a:r>
            <a:endParaRPr lang="en-US" sz="1708" dirty="0"/>
          </a:p>
        </p:txBody>
      </p:sp>
      <p:sp>
        <p:nvSpPr>
          <p:cNvPr id="17" name="Shape 14"/>
          <p:cNvSpPr/>
          <p:nvPr/>
        </p:nvSpPr>
        <p:spPr>
          <a:xfrm>
            <a:off x="2175510" y="3264337"/>
            <a:ext cx="10279380" cy="622578"/>
          </a:xfrm>
          <a:prstGeom prst="rect">
            <a:avLst/>
          </a:prstGeom>
          <a:solidFill>
            <a:srgbClr val="000000">
              <a:alpha val="4000"/>
            </a:srgbClr>
          </a:solidFill>
          <a:ln/>
        </p:spPr>
      </p:sp>
      <p:sp>
        <p:nvSpPr>
          <p:cNvPr id="18" name="Text 15"/>
          <p:cNvSpPr/>
          <p:nvPr/>
        </p:nvSpPr>
        <p:spPr>
          <a:xfrm>
            <a:off x="2392442" y="3402092"/>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تشخیص شیء خاص</a:t>
            </a:r>
            <a:endParaRPr lang="en-US" sz="1708" dirty="0"/>
          </a:p>
        </p:txBody>
      </p:sp>
      <p:sp>
        <p:nvSpPr>
          <p:cNvPr id="19" name="Text 16"/>
          <p:cNvSpPr/>
          <p:nvPr/>
        </p:nvSpPr>
        <p:spPr>
          <a:xfrm>
            <a:off x="7535942" y="3402092"/>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خودکار قفل</a:t>
            </a:r>
            <a:endParaRPr lang="en-US" sz="1708" dirty="0"/>
          </a:p>
        </p:txBody>
      </p:sp>
      <p:sp>
        <p:nvSpPr>
          <p:cNvPr id="20" name="Shape 17"/>
          <p:cNvSpPr/>
          <p:nvPr/>
        </p:nvSpPr>
        <p:spPr>
          <a:xfrm>
            <a:off x="2175510" y="3886914"/>
            <a:ext cx="10279380" cy="622578"/>
          </a:xfrm>
          <a:prstGeom prst="rect">
            <a:avLst/>
          </a:prstGeom>
          <a:solidFill>
            <a:srgbClr val="FFFFFF">
              <a:alpha val="4000"/>
            </a:srgbClr>
          </a:solidFill>
          <a:ln/>
        </p:spPr>
      </p:sp>
      <p:sp>
        <p:nvSpPr>
          <p:cNvPr id="21" name="Text 18"/>
          <p:cNvSpPr/>
          <p:nvPr/>
        </p:nvSpPr>
        <p:spPr>
          <a:xfrm>
            <a:off x="2392442" y="4024670"/>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ورود کد</a:t>
            </a:r>
            <a:endParaRPr lang="en-US" sz="1708" dirty="0"/>
          </a:p>
        </p:txBody>
      </p:sp>
      <p:sp>
        <p:nvSpPr>
          <p:cNvPr id="22" name="Text 19"/>
          <p:cNvSpPr/>
          <p:nvPr/>
        </p:nvSpPr>
        <p:spPr>
          <a:xfrm>
            <a:off x="7535942" y="4024670"/>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قفل</a:t>
            </a:r>
            <a:endParaRPr lang="en-US" sz="1708" dirty="0"/>
          </a:p>
        </p:txBody>
      </p:sp>
      <p:sp>
        <p:nvSpPr>
          <p:cNvPr id="23" name="Shape 20"/>
          <p:cNvSpPr/>
          <p:nvPr/>
        </p:nvSpPr>
        <p:spPr>
          <a:xfrm>
            <a:off x="2175510" y="4509492"/>
            <a:ext cx="10279380" cy="622578"/>
          </a:xfrm>
          <a:prstGeom prst="rect">
            <a:avLst/>
          </a:prstGeom>
          <a:solidFill>
            <a:srgbClr val="000000">
              <a:alpha val="4000"/>
            </a:srgbClr>
          </a:solidFill>
          <a:ln/>
        </p:spPr>
      </p:sp>
      <p:sp>
        <p:nvSpPr>
          <p:cNvPr id="24" name="Text 21"/>
          <p:cNvSpPr/>
          <p:nvPr/>
        </p:nvSpPr>
        <p:spPr>
          <a:xfrm>
            <a:off x="2392442" y="4647248"/>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ورود اثر انگشت</a:t>
            </a:r>
            <a:endParaRPr lang="en-US" sz="1708" dirty="0"/>
          </a:p>
        </p:txBody>
      </p:sp>
      <p:sp>
        <p:nvSpPr>
          <p:cNvPr id="25" name="Text 22"/>
          <p:cNvSpPr/>
          <p:nvPr/>
        </p:nvSpPr>
        <p:spPr>
          <a:xfrm>
            <a:off x="7535942" y="4647248"/>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قفل</a:t>
            </a:r>
            <a:endParaRPr lang="en-US" sz="1708" dirty="0"/>
          </a:p>
        </p:txBody>
      </p:sp>
      <p:sp>
        <p:nvSpPr>
          <p:cNvPr id="26" name="Shape 23"/>
          <p:cNvSpPr/>
          <p:nvPr/>
        </p:nvSpPr>
        <p:spPr>
          <a:xfrm>
            <a:off x="2175510" y="5132070"/>
            <a:ext cx="10279380" cy="622578"/>
          </a:xfrm>
          <a:prstGeom prst="rect">
            <a:avLst/>
          </a:prstGeom>
          <a:solidFill>
            <a:srgbClr val="FFFFFF">
              <a:alpha val="4000"/>
            </a:srgbClr>
          </a:solidFill>
          <a:ln/>
        </p:spPr>
      </p:sp>
      <p:sp>
        <p:nvSpPr>
          <p:cNvPr id="27" name="Text 24"/>
          <p:cNvSpPr/>
          <p:nvPr/>
        </p:nvSpPr>
        <p:spPr>
          <a:xfrm>
            <a:off x="2392442" y="5269825"/>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ورود کارت</a:t>
            </a:r>
            <a:endParaRPr lang="en-US" sz="1708" dirty="0"/>
          </a:p>
        </p:txBody>
      </p:sp>
      <p:sp>
        <p:nvSpPr>
          <p:cNvPr id="28" name="Text 25"/>
          <p:cNvSpPr/>
          <p:nvPr/>
        </p:nvSpPr>
        <p:spPr>
          <a:xfrm>
            <a:off x="7535942" y="5269825"/>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قفل</a:t>
            </a:r>
            <a:endParaRPr lang="en-US" sz="1708" dirty="0"/>
          </a:p>
        </p:txBody>
      </p:sp>
      <p:sp>
        <p:nvSpPr>
          <p:cNvPr id="29" name="Shape 26"/>
          <p:cNvSpPr/>
          <p:nvPr/>
        </p:nvSpPr>
        <p:spPr>
          <a:xfrm>
            <a:off x="2175510" y="5754648"/>
            <a:ext cx="10279380" cy="622578"/>
          </a:xfrm>
          <a:prstGeom prst="rect">
            <a:avLst/>
          </a:prstGeom>
          <a:solidFill>
            <a:srgbClr val="000000">
              <a:alpha val="4000"/>
            </a:srgbClr>
          </a:solidFill>
          <a:ln/>
        </p:spPr>
      </p:sp>
      <p:sp>
        <p:nvSpPr>
          <p:cNvPr id="30" name="Text 27"/>
          <p:cNvSpPr/>
          <p:nvPr/>
        </p:nvSpPr>
        <p:spPr>
          <a:xfrm>
            <a:off x="2392442" y="5892403"/>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ورود کلید</a:t>
            </a:r>
            <a:endParaRPr lang="en-US" sz="1708" dirty="0"/>
          </a:p>
        </p:txBody>
      </p:sp>
      <p:sp>
        <p:nvSpPr>
          <p:cNvPr id="31" name="Text 28"/>
          <p:cNvSpPr/>
          <p:nvPr/>
        </p:nvSpPr>
        <p:spPr>
          <a:xfrm>
            <a:off x="7535942" y="5892403"/>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باز کردن قفل</a:t>
            </a:r>
            <a:endParaRPr lang="en-US" sz="1708" dirty="0"/>
          </a:p>
        </p:txBody>
      </p:sp>
      <p:sp>
        <p:nvSpPr>
          <p:cNvPr id="32" name="Shape 29"/>
          <p:cNvSpPr/>
          <p:nvPr/>
        </p:nvSpPr>
        <p:spPr>
          <a:xfrm>
            <a:off x="2175510" y="6377226"/>
            <a:ext cx="10279380" cy="622578"/>
          </a:xfrm>
          <a:prstGeom prst="rect">
            <a:avLst/>
          </a:prstGeom>
          <a:solidFill>
            <a:srgbClr val="FFFFFF">
              <a:alpha val="4000"/>
            </a:srgbClr>
          </a:solidFill>
          <a:ln/>
        </p:spPr>
      </p:sp>
      <p:sp>
        <p:nvSpPr>
          <p:cNvPr id="33" name="Text 30"/>
          <p:cNvSpPr/>
          <p:nvPr/>
        </p:nvSpPr>
        <p:spPr>
          <a:xfrm>
            <a:off x="2392442" y="6514981"/>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تشخیص تلاش برای نفوذ</a:t>
            </a:r>
            <a:endParaRPr lang="en-US" sz="1708" dirty="0"/>
          </a:p>
        </p:txBody>
      </p:sp>
      <p:sp>
        <p:nvSpPr>
          <p:cNvPr id="34" name="Text 31"/>
          <p:cNvSpPr/>
          <p:nvPr/>
        </p:nvSpPr>
        <p:spPr>
          <a:xfrm>
            <a:off x="7535942" y="6514981"/>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ارسال هشدار</a:t>
            </a:r>
            <a:endParaRPr lang="en-US" sz="1708" dirty="0"/>
          </a:p>
        </p:txBody>
      </p:sp>
      <p:sp>
        <p:nvSpPr>
          <p:cNvPr id="35" name="Shape 32"/>
          <p:cNvSpPr/>
          <p:nvPr/>
        </p:nvSpPr>
        <p:spPr>
          <a:xfrm>
            <a:off x="2175510" y="6999803"/>
            <a:ext cx="10279380" cy="622578"/>
          </a:xfrm>
          <a:prstGeom prst="rect">
            <a:avLst/>
          </a:prstGeom>
          <a:solidFill>
            <a:srgbClr val="000000">
              <a:alpha val="4000"/>
            </a:srgbClr>
          </a:solidFill>
          <a:ln/>
        </p:spPr>
      </p:sp>
      <p:sp>
        <p:nvSpPr>
          <p:cNvPr id="36" name="Text 33"/>
          <p:cNvSpPr/>
          <p:nvPr/>
        </p:nvSpPr>
        <p:spPr>
          <a:xfrm>
            <a:off x="2392442" y="7137559"/>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تشخیص خرابی قفل</a:t>
            </a:r>
            <a:endParaRPr lang="en-US" sz="1708" dirty="0"/>
          </a:p>
        </p:txBody>
      </p:sp>
      <p:sp>
        <p:nvSpPr>
          <p:cNvPr id="37" name="Text 34"/>
          <p:cNvSpPr/>
          <p:nvPr/>
        </p:nvSpPr>
        <p:spPr>
          <a:xfrm>
            <a:off x="7535942" y="7137559"/>
            <a:ext cx="4702016" cy="347067"/>
          </a:xfrm>
          <a:prstGeom prst="rect">
            <a:avLst/>
          </a:prstGeom>
          <a:noFill/>
          <a:ln/>
        </p:spPr>
        <p:txBody>
          <a:bodyPr wrap="none" rtlCol="0" anchor="t"/>
          <a:lstStyle/>
          <a:p>
            <a:pPr marL="0" indent="0" algn="ctr">
              <a:lnSpc>
                <a:spcPts val="2734"/>
              </a:lnSpc>
              <a:buNone/>
            </a:pPr>
            <a:r>
              <a:rPr lang="en-US" sz="1708" b="1" kern="0" spc="-34" dirty="0">
                <a:solidFill>
                  <a:srgbClr val="E5E0DF"/>
                </a:solidFill>
                <a:latin typeface="Inter" pitchFamily="34" charset="0"/>
                <a:ea typeface="Inter" pitchFamily="34" charset="-122"/>
                <a:cs typeface="Inter" pitchFamily="34" charset="-120"/>
              </a:rPr>
              <a:t>ارسال هشدار</a:t>
            </a:r>
            <a:endParaRPr lang="en-US" sz="1708"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9348907"/>
          </a:xfrm>
          <a:prstGeom prst="rect">
            <a:avLst/>
          </a:prstGeom>
          <a:solidFill>
            <a:srgbClr val="272525"/>
          </a:solidFill>
          <a:ln w="9644">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9348907"/>
          </a:xfrm>
          <a:prstGeom prst="rect">
            <a:avLst/>
          </a:prstGeom>
        </p:spPr>
      </p:pic>
      <p:sp>
        <p:nvSpPr>
          <p:cNvPr id="5" name="Shape 2"/>
          <p:cNvSpPr/>
          <p:nvPr/>
        </p:nvSpPr>
        <p:spPr>
          <a:xfrm>
            <a:off x="0" y="0"/>
            <a:ext cx="14630400" cy="9348907"/>
          </a:xfrm>
          <a:prstGeom prst="rect">
            <a:avLst/>
          </a:prstGeom>
          <a:solidFill>
            <a:srgbClr val="272525">
              <a:alpha val="80000"/>
            </a:srgbClr>
          </a:solidFill>
          <a:ln/>
        </p:spPr>
      </p:sp>
      <p:sp>
        <p:nvSpPr>
          <p:cNvPr id="6" name="Text 3"/>
          <p:cNvSpPr/>
          <p:nvPr/>
        </p:nvSpPr>
        <p:spPr>
          <a:xfrm>
            <a:off x="6076355" y="427673"/>
            <a:ext cx="4932878" cy="243007"/>
          </a:xfrm>
          <a:prstGeom prst="rect">
            <a:avLst/>
          </a:prstGeom>
          <a:noFill/>
          <a:ln/>
        </p:spPr>
        <p:txBody>
          <a:bodyPr wrap="none" rtlCol="0" anchor="t"/>
          <a:lstStyle/>
          <a:p>
            <a:pPr marL="0" indent="0" algn="r">
              <a:lnSpc>
                <a:spcPts val="1914"/>
              </a:lnSpc>
              <a:buNone/>
            </a:pPr>
            <a:r>
              <a:rPr lang="en-US" sz="1531" b="1" kern="0" spc="-46" dirty="0">
                <a:solidFill>
                  <a:srgbClr val="FFFFFF"/>
                </a:solidFill>
                <a:latin typeface="Inter" pitchFamily="34" charset="0"/>
                <a:ea typeface="Inter" pitchFamily="34" charset="-122"/>
                <a:cs typeface="Inter" pitchFamily="34" charset="-120"/>
              </a:rPr>
              <a:t>نمونه کد پایتون برای پیاده‌سازی Percept-Action برای قفل هوشمند</a:t>
            </a:r>
            <a:endParaRPr lang="en-US" sz="1531" dirty="0"/>
          </a:p>
        </p:txBody>
      </p:sp>
      <p:sp>
        <p:nvSpPr>
          <p:cNvPr id="7" name="Text 4"/>
          <p:cNvSpPr/>
          <p:nvPr/>
        </p:nvSpPr>
        <p:spPr>
          <a:xfrm>
            <a:off x="3621167" y="845582"/>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import RPi.GPIO as GPIO import time</a:t>
            </a:r>
            <a:endParaRPr lang="en-US" sz="1225" dirty="0"/>
          </a:p>
        </p:txBody>
      </p:sp>
      <p:sp>
        <p:nvSpPr>
          <p:cNvPr id="8" name="Text 5"/>
          <p:cNvSpPr/>
          <p:nvPr/>
        </p:nvSpPr>
        <p:spPr>
          <a:xfrm>
            <a:off x="3621167" y="1269206"/>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Percept ها</a:t>
            </a:r>
            <a:endParaRPr lang="en-US" sz="1225" dirty="0"/>
          </a:p>
        </p:txBody>
      </p:sp>
      <p:sp>
        <p:nvSpPr>
          <p:cNvPr id="9" name="Text 6"/>
          <p:cNvSpPr/>
          <p:nvPr/>
        </p:nvSpPr>
        <p:spPr>
          <a:xfrm>
            <a:off x="3621167" y="1692831"/>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def is_user_present(): # ... return True</a:t>
            </a:r>
            <a:endParaRPr lang="en-US" sz="1225" dirty="0"/>
          </a:p>
        </p:txBody>
      </p:sp>
      <p:sp>
        <p:nvSpPr>
          <p:cNvPr id="10" name="Text 7"/>
          <p:cNvSpPr/>
          <p:nvPr/>
        </p:nvSpPr>
        <p:spPr>
          <a:xfrm>
            <a:off x="3621167" y="2116455"/>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def is_code_correct(): # ... return True</a:t>
            </a:r>
            <a:endParaRPr lang="en-US" sz="1225" dirty="0"/>
          </a:p>
        </p:txBody>
      </p:sp>
      <p:sp>
        <p:nvSpPr>
          <p:cNvPr id="11" name="Text 8"/>
          <p:cNvSpPr/>
          <p:nvPr/>
        </p:nvSpPr>
        <p:spPr>
          <a:xfrm>
            <a:off x="3621167" y="2540079"/>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def is_fingerprint_match(): # ... return True</a:t>
            </a:r>
            <a:endParaRPr lang="en-US" sz="1225" dirty="0"/>
          </a:p>
        </p:txBody>
      </p:sp>
      <p:sp>
        <p:nvSpPr>
          <p:cNvPr id="12" name="Text 9"/>
          <p:cNvSpPr/>
          <p:nvPr/>
        </p:nvSpPr>
        <p:spPr>
          <a:xfrm>
            <a:off x="3621167" y="2963704"/>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Actions</a:t>
            </a:r>
            <a:endParaRPr lang="en-US" sz="1225" dirty="0"/>
          </a:p>
        </p:txBody>
      </p:sp>
      <p:sp>
        <p:nvSpPr>
          <p:cNvPr id="13" name="Text 10"/>
          <p:cNvSpPr/>
          <p:nvPr/>
        </p:nvSpPr>
        <p:spPr>
          <a:xfrm>
            <a:off x="3621167" y="3387328"/>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def unlock_lock(): # ...</a:t>
            </a:r>
            <a:endParaRPr lang="en-US" sz="1225" dirty="0"/>
          </a:p>
        </p:txBody>
      </p:sp>
      <p:sp>
        <p:nvSpPr>
          <p:cNvPr id="14" name="Text 11"/>
          <p:cNvSpPr/>
          <p:nvPr/>
        </p:nvSpPr>
        <p:spPr>
          <a:xfrm>
            <a:off x="3621167" y="3810953"/>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def send_alert(): # ...</a:t>
            </a:r>
            <a:endParaRPr lang="en-US" sz="1225" dirty="0"/>
          </a:p>
        </p:txBody>
      </p:sp>
      <p:sp>
        <p:nvSpPr>
          <p:cNvPr id="15" name="Text 12"/>
          <p:cNvSpPr/>
          <p:nvPr/>
        </p:nvSpPr>
        <p:spPr>
          <a:xfrm>
            <a:off x="3621167" y="4234577"/>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Main loop</a:t>
            </a:r>
            <a:endParaRPr lang="en-US" sz="1225" dirty="0"/>
          </a:p>
        </p:txBody>
      </p:sp>
      <p:sp>
        <p:nvSpPr>
          <p:cNvPr id="16" name="Text 13"/>
          <p:cNvSpPr/>
          <p:nvPr/>
        </p:nvSpPr>
        <p:spPr>
          <a:xfrm>
            <a:off x="3621167" y="4658201"/>
            <a:ext cx="7388066" cy="497443"/>
          </a:xfrm>
          <a:prstGeom prst="rect">
            <a:avLst/>
          </a:prstGeom>
          <a:noFill/>
          <a:ln/>
        </p:spPr>
        <p:txBody>
          <a:bodyPr wrap="squar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while True: # دریافت Percept ها is_user_present = is_user_present() is_code_correct = is_code_correct() is_fingerprint_match = is_fingerprint_match()</a:t>
            </a:r>
            <a:endParaRPr lang="en-US" sz="1225" dirty="0"/>
          </a:p>
        </p:txBody>
      </p:sp>
      <p:sp>
        <p:nvSpPr>
          <p:cNvPr id="17" name="Shape 14"/>
          <p:cNvSpPr/>
          <p:nvPr/>
        </p:nvSpPr>
        <p:spPr>
          <a:xfrm>
            <a:off x="3621167" y="5330547"/>
            <a:ext cx="7388066" cy="3590687"/>
          </a:xfrm>
          <a:prstGeom prst="roundRect">
            <a:avLst>
              <a:gd name="adj" fmla="val 1949"/>
            </a:avLst>
          </a:prstGeom>
          <a:solidFill>
            <a:srgbClr val="10133D"/>
          </a:solidFill>
          <a:ln/>
        </p:spPr>
      </p:sp>
      <p:sp>
        <p:nvSpPr>
          <p:cNvPr id="18" name="Shape 15"/>
          <p:cNvSpPr/>
          <p:nvPr/>
        </p:nvSpPr>
        <p:spPr>
          <a:xfrm>
            <a:off x="3613428" y="5330547"/>
            <a:ext cx="7403544" cy="3590687"/>
          </a:xfrm>
          <a:prstGeom prst="roundRect">
            <a:avLst>
              <a:gd name="adj" fmla="val 650"/>
            </a:avLst>
          </a:prstGeom>
          <a:solidFill>
            <a:srgbClr val="10133D"/>
          </a:solidFill>
          <a:ln/>
        </p:spPr>
      </p:sp>
      <p:sp>
        <p:nvSpPr>
          <p:cNvPr id="19" name="Text 16"/>
          <p:cNvSpPr/>
          <p:nvPr/>
        </p:nvSpPr>
        <p:spPr>
          <a:xfrm>
            <a:off x="3768923" y="5447109"/>
            <a:ext cx="7092553" cy="3357563"/>
          </a:xfrm>
          <a:prstGeom prst="rect">
            <a:avLst/>
          </a:prstGeom>
          <a:noFill/>
          <a:ln/>
        </p:spPr>
        <p:txBody>
          <a:bodyPr wrap="square" rtlCol="0" anchor="t"/>
          <a:lstStyle/>
          <a:p>
            <a:pPr marL="0" indent="0">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 انجام Actions
if is_user_present:
    unlock_lock()
elif is_code_correct:
    unlock_lock()
elif is_fingerprint_match:
    unlock_lock()
else:
    send_alert()
time.sleep(1)
</a:t>
            </a:r>
            <a:endParaRPr lang="en-US" sz="12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862"/>
          </a:xfrm>
          <a:prstGeom prst="rect">
            <a:avLst/>
          </a:prstGeom>
          <a:solidFill>
            <a:srgbClr val="272525"/>
          </a:solidFill>
          <a:ln w="11192">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1862"/>
          </a:xfrm>
          <a:prstGeom prst="rect">
            <a:avLst/>
          </a:prstGeom>
        </p:spPr>
      </p:pic>
      <p:sp>
        <p:nvSpPr>
          <p:cNvPr id="5" name="Shape 2"/>
          <p:cNvSpPr/>
          <p:nvPr/>
        </p:nvSpPr>
        <p:spPr>
          <a:xfrm>
            <a:off x="0" y="0"/>
            <a:ext cx="14630400" cy="8231862"/>
          </a:xfrm>
          <a:prstGeom prst="rect">
            <a:avLst/>
          </a:prstGeom>
          <a:solidFill>
            <a:srgbClr val="272525">
              <a:alpha val="80000"/>
            </a:srgbClr>
          </a:solidFill>
          <a:ln/>
        </p:spPr>
      </p:sp>
      <p:sp>
        <p:nvSpPr>
          <p:cNvPr id="6" name="Text 3"/>
          <p:cNvSpPr/>
          <p:nvPr/>
        </p:nvSpPr>
        <p:spPr>
          <a:xfrm>
            <a:off x="3061930" y="653534"/>
            <a:ext cx="8506539" cy="572929"/>
          </a:xfrm>
          <a:prstGeom prst="rect">
            <a:avLst/>
          </a:prstGeom>
          <a:noFill/>
          <a:ln/>
        </p:spPr>
        <p:txBody>
          <a:bodyPr wrap="squar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این کد از سه Percept اصلی قفل هوشمند استفاده می‌کند: تشخیص حضور کاربر، ورود کد، و ورود اثر انگشت. همچنین، از دو Action اصلی قفل هوشمند استفاده می‌کند: باز کردن قفل و ارسال هشدار.</a:t>
            </a:r>
            <a:endParaRPr lang="en-US" sz="1410" dirty="0"/>
          </a:p>
        </p:txBody>
      </p:sp>
      <p:sp>
        <p:nvSpPr>
          <p:cNvPr id="7" name="Text 4"/>
          <p:cNvSpPr/>
          <p:nvPr/>
        </p:nvSpPr>
        <p:spPr>
          <a:xfrm>
            <a:off x="3061930" y="1427917"/>
            <a:ext cx="8506539" cy="286464"/>
          </a:xfrm>
          <a:prstGeom prst="rect">
            <a:avLst/>
          </a:prstGeom>
          <a:noFill/>
          <a:ln/>
        </p:spPr>
        <p:txBody>
          <a:bodyPr wrap="non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در این کد، Perceptها و Actions به صورت زیر پیاده‌سازی شده‌اند</a:t>
            </a:r>
            <a:endParaRPr lang="en-US" sz="1410" dirty="0"/>
          </a:p>
        </p:txBody>
      </p:sp>
      <p:sp>
        <p:nvSpPr>
          <p:cNvPr id="8" name="Text 5"/>
          <p:cNvSpPr/>
          <p:nvPr/>
        </p:nvSpPr>
        <p:spPr>
          <a:xfrm>
            <a:off x="3061930" y="1915835"/>
            <a:ext cx="8506539" cy="572929"/>
          </a:xfrm>
          <a:prstGeom prst="rect">
            <a:avLst/>
          </a:prstGeom>
          <a:noFill/>
          <a:ln/>
        </p:spPr>
        <p:txBody>
          <a:bodyPr wrap="square" rtlCol="0" anchor="t"/>
          <a:lstStyle/>
          <a:p>
            <a:pPr marL="0" indent="0" algn="r" rtl="1">
              <a:lnSpc>
                <a:spcPts val="2256"/>
              </a:lnSpc>
              <a:buNone/>
            </a:pPr>
            <a:r>
              <a:rPr lang="en-US" sz="1410" b="1" kern="0" spc="-28" dirty="0">
                <a:solidFill>
                  <a:srgbClr val="E5E0DF"/>
                </a:solidFill>
                <a:latin typeface="Inter" pitchFamily="34" charset="0"/>
                <a:ea typeface="Inter" pitchFamily="34" charset="-122"/>
                <a:cs typeface="Inter" pitchFamily="34" charset="-120"/>
              </a:rPr>
              <a:t>is_user_present()</a:t>
            </a:r>
            <a:r>
              <a:rPr lang="en-US" sz="1410" kern="0" spc="-28" dirty="0">
                <a:solidFill>
                  <a:srgbClr val="E5E0DF"/>
                </a:solidFill>
                <a:latin typeface="Inter" pitchFamily="34" charset="0"/>
                <a:ea typeface="Inter" pitchFamily="34" charset="-122"/>
                <a:cs typeface="Inter" pitchFamily="34" charset="-120"/>
              </a:rPr>
              <a:t> از یک سنسور تشخیص حضور برای تشخیص اینکه آیا کاربر در نزدیکی قفل قرار دارد یا خیر استفاده می‌کند</a:t>
            </a:r>
            <a:endParaRPr lang="en-US" sz="1410" dirty="0"/>
          </a:p>
        </p:txBody>
      </p:sp>
      <p:sp>
        <p:nvSpPr>
          <p:cNvPr id="9" name="Text 6"/>
          <p:cNvSpPr/>
          <p:nvPr/>
        </p:nvSpPr>
        <p:spPr>
          <a:xfrm>
            <a:off x="3061930" y="2690217"/>
            <a:ext cx="8506539" cy="572929"/>
          </a:xfrm>
          <a:prstGeom prst="rect">
            <a:avLst/>
          </a:prstGeom>
          <a:noFill/>
          <a:ln/>
        </p:spPr>
        <p:txBody>
          <a:bodyPr wrap="square" rtlCol="0" anchor="t"/>
          <a:lstStyle/>
          <a:p>
            <a:pPr marL="0" indent="0" algn="r" rtl="1">
              <a:lnSpc>
                <a:spcPts val="2256"/>
              </a:lnSpc>
              <a:buNone/>
            </a:pPr>
            <a:r>
              <a:rPr lang="en-US" sz="1410" b="1" kern="0" spc="-28" dirty="0">
                <a:solidFill>
                  <a:srgbClr val="E5E0DF"/>
                </a:solidFill>
                <a:latin typeface="Inter" pitchFamily="34" charset="0"/>
                <a:ea typeface="Inter" pitchFamily="34" charset="-122"/>
                <a:cs typeface="Inter" pitchFamily="34" charset="-120"/>
              </a:rPr>
              <a:t>is_code_correct()</a:t>
            </a:r>
            <a:r>
              <a:rPr lang="en-US" sz="1410" kern="0" spc="-28" dirty="0">
                <a:solidFill>
                  <a:srgbClr val="E5E0DF"/>
                </a:solidFill>
                <a:latin typeface="Inter" pitchFamily="34" charset="0"/>
                <a:ea typeface="Inter" pitchFamily="34" charset="-122"/>
                <a:cs typeface="Inter" pitchFamily="34" charset="-120"/>
              </a:rPr>
              <a:t> از یک سنسور تشخیص کد برای تشخیص اینکه آیا کاربر کد صحیح را وارد کرده است یا خیر استفاده می‌کند</a:t>
            </a:r>
            <a:endParaRPr lang="en-US" sz="1410" dirty="0"/>
          </a:p>
        </p:txBody>
      </p:sp>
      <p:sp>
        <p:nvSpPr>
          <p:cNvPr id="10" name="Text 7"/>
          <p:cNvSpPr/>
          <p:nvPr/>
        </p:nvSpPr>
        <p:spPr>
          <a:xfrm>
            <a:off x="3061930" y="3464600"/>
            <a:ext cx="8506539" cy="572929"/>
          </a:xfrm>
          <a:prstGeom prst="rect">
            <a:avLst/>
          </a:prstGeom>
          <a:noFill/>
          <a:ln/>
        </p:spPr>
        <p:txBody>
          <a:bodyPr wrap="square" rtlCol="0" anchor="t"/>
          <a:lstStyle/>
          <a:p>
            <a:pPr marL="0" indent="0" algn="r" rtl="1">
              <a:lnSpc>
                <a:spcPts val="2256"/>
              </a:lnSpc>
              <a:buNone/>
            </a:pPr>
            <a:r>
              <a:rPr lang="en-US" sz="1410" b="1" kern="0" spc="-28" dirty="0">
                <a:solidFill>
                  <a:srgbClr val="E5E0DF"/>
                </a:solidFill>
                <a:latin typeface="Inter" pitchFamily="34" charset="0"/>
                <a:ea typeface="Inter" pitchFamily="34" charset="-122"/>
                <a:cs typeface="Inter" pitchFamily="34" charset="-120"/>
              </a:rPr>
              <a:t>is_fingerprint_match()</a:t>
            </a:r>
            <a:r>
              <a:rPr lang="en-US" sz="1410" kern="0" spc="-28" dirty="0">
                <a:solidFill>
                  <a:srgbClr val="E5E0DF"/>
                </a:solidFill>
                <a:latin typeface="Inter" pitchFamily="34" charset="0"/>
                <a:ea typeface="Inter" pitchFamily="34" charset="-122"/>
                <a:cs typeface="Inter" pitchFamily="34" charset="-120"/>
              </a:rPr>
              <a:t> از یک سنسور تشخیص اثر انگشت برای تشخیص اینکه آیا اثر انگشت کاربر با اثر انگشت ذخیره شده مطابقت دارد یا خیر استفاده می‌کند</a:t>
            </a:r>
            <a:endParaRPr lang="en-US" sz="1410" dirty="0"/>
          </a:p>
        </p:txBody>
      </p:sp>
      <p:sp>
        <p:nvSpPr>
          <p:cNvPr id="11" name="Text 8"/>
          <p:cNvSpPr/>
          <p:nvPr/>
        </p:nvSpPr>
        <p:spPr>
          <a:xfrm>
            <a:off x="3061930" y="4238982"/>
            <a:ext cx="8506539" cy="286464"/>
          </a:xfrm>
          <a:prstGeom prst="rect">
            <a:avLst/>
          </a:prstGeom>
          <a:noFill/>
          <a:ln/>
        </p:spPr>
        <p:txBody>
          <a:bodyPr wrap="none" rtlCol="0" anchor="t"/>
          <a:lstStyle/>
          <a:p>
            <a:pPr marL="0" indent="0" algn="r" rtl="1">
              <a:lnSpc>
                <a:spcPts val="2256"/>
              </a:lnSpc>
              <a:buNone/>
            </a:pPr>
            <a:r>
              <a:rPr lang="en-US" sz="1410" b="1" kern="0" spc="-28" dirty="0">
                <a:solidFill>
                  <a:srgbClr val="E5E0DF"/>
                </a:solidFill>
                <a:latin typeface="Inter" pitchFamily="34" charset="0"/>
                <a:ea typeface="Inter" pitchFamily="34" charset="-122"/>
                <a:cs typeface="Inter" pitchFamily="34" charset="-120"/>
              </a:rPr>
              <a:t>unlock_lock()</a:t>
            </a:r>
            <a:r>
              <a:rPr lang="en-US" sz="1410" kern="0" spc="-28" dirty="0">
                <a:solidFill>
                  <a:srgbClr val="E5E0DF"/>
                </a:solidFill>
                <a:latin typeface="Inter" pitchFamily="34" charset="0"/>
                <a:ea typeface="Inter" pitchFamily="34" charset="-122"/>
                <a:cs typeface="Inter" pitchFamily="34" charset="-120"/>
              </a:rPr>
              <a:t> از یک موتور الکتریکی برای باز کردن قفل استفاده می‌کند</a:t>
            </a:r>
            <a:endParaRPr lang="en-US" sz="1410" dirty="0"/>
          </a:p>
        </p:txBody>
      </p:sp>
      <p:sp>
        <p:nvSpPr>
          <p:cNvPr id="12" name="Text 9"/>
          <p:cNvSpPr/>
          <p:nvPr/>
        </p:nvSpPr>
        <p:spPr>
          <a:xfrm>
            <a:off x="3061930" y="4726900"/>
            <a:ext cx="8506539" cy="286464"/>
          </a:xfrm>
          <a:prstGeom prst="rect">
            <a:avLst/>
          </a:prstGeom>
          <a:noFill/>
          <a:ln/>
        </p:spPr>
        <p:txBody>
          <a:bodyPr wrap="none" rtlCol="0" anchor="t"/>
          <a:lstStyle/>
          <a:p>
            <a:pPr marL="0" indent="0" algn="r" rtl="1">
              <a:lnSpc>
                <a:spcPts val="2256"/>
              </a:lnSpc>
              <a:buNone/>
            </a:pPr>
            <a:r>
              <a:rPr lang="en-US" sz="1410" b="1" kern="0" spc="-28" dirty="0">
                <a:solidFill>
                  <a:srgbClr val="E5E0DF"/>
                </a:solidFill>
                <a:latin typeface="Inter" pitchFamily="34" charset="0"/>
                <a:ea typeface="Inter" pitchFamily="34" charset="-122"/>
                <a:cs typeface="Inter" pitchFamily="34" charset="-120"/>
              </a:rPr>
              <a:t>send_alert()</a:t>
            </a:r>
            <a:r>
              <a:rPr lang="en-US" sz="1410" kern="0" spc="-28" dirty="0">
                <a:solidFill>
                  <a:srgbClr val="E5E0DF"/>
                </a:solidFill>
                <a:latin typeface="Inter" pitchFamily="34" charset="0"/>
                <a:ea typeface="Inter" pitchFamily="34" charset="-122"/>
                <a:cs typeface="Inter" pitchFamily="34" charset="-120"/>
              </a:rPr>
              <a:t> از یک LED یا بلندگو برای ارسال هشدار استفاده می‌کند</a:t>
            </a:r>
            <a:endParaRPr lang="en-US" sz="1410" dirty="0"/>
          </a:p>
        </p:txBody>
      </p:sp>
      <p:sp>
        <p:nvSpPr>
          <p:cNvPr id="13" name="Text 10"/>
          <p:cNvSpPr/>
          <p:nvPr/>
        </p:nvSpPr>
        <p:spPr>
          <a:xfrm>
            <a:off x="3061930" y="5214818"/>
            <a:ext cx="8506539" cy="572929"/>
          </a:xfrm>
          <a:prstGeom prst="rect">
            <a:avLst/>
          </a:prstGeom>
          <a:noFill/>
          <a:ln/>
        </p:spPr>
        <p:txBody>
          <a:bodyPr wrap="squar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این کد می‌تواند به عنوان یک نقطه شروع برای پیاده‌سازی Percept-Action برای قفل هوشمند استفاده شود. مهندسان می‌توانند این کد را مطابق با نیازهای خود سفارشی کنند</a:t>
            </a:r>
            <a:endParaRPr lang="en-US" sz="1410" dirty="0"/>
          </a:p>
        </p:txBody>
      </p:sp>
      <p:sp>
        <p:nvSpPr>
          <p:cNvPr id="14" name="Text 11"/>
          <p:cNvSpPr/>
          <p:nvPr/>
        </p:nvSpPr>
        <p:spPr>
          <a:xfrm>
            <a:off x="3061930" y="5989201"/>
            <a:ext cx="8506539" cy="286464"/>
          </a:xfrm>
          <a:prstGeom prst="rect">
            <a:avLst/>
          </a:prstGeom>
          <a:noFill/>
          <a:ln/>
        </p:spPr>
        <p:txBody>
          <a:bodyPr wrap="non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در اینجا چند نکته برای پیاده‌سازی Percept-Action برای قفل هوشمند آورده شده است</a:t>
            </a:r>
            <a:endParaRPr lang="en-US" sz="1410" dirty="0"/>
          </a:p>
        </p:txBody>
      </p:sp>
      <p:sp>
        <p:nvSpPr>
          <p:cNvPr id="15" name="Text 12"/>
          <p:cNvSpPr/>
          <p:nvPr/>
        </p:nvSpPr>
        <p:spPr>
          <a:xfrm>
            <a:off x="3061930" y="6477119"/>
            <a:ext cx="8506539" cy="286464"/>
          </a:xfrm>
          <a:prstGeom prst="rect">
            <a:avLst/>
          </a:prstGeom>
          <a:noFill/>
          <a:ln/>
        </p:spPr>
        <p:txBody>
          <a:bodyPr wrap="non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از Perceptها و Actions دقیقی استفاده کنید</a:t>
            </a:r>
            <a:endParaRPr lang="en-US" sz="1410" dirty="0"/>
          </a:p>
        </p:txBody>
      </p:sp>
      <p:sp>
        <p:nvSpPr>
          <p:cNvPr id="16" name="Text 13"/>
          <p:cNvSpPr/>
          <p:nvPr/>
        </p:nvSpPr>
        <p:spPr>
          <a:xfrm>
            <a:off x="3061930" y="6965037"/>
            <a:ext cx="8506539" cy="286464"/>
          </a:xfrm>
          <a:prstGeom prst="rect">
            <a:avLst/>
          </a:prstGeom>
          <a:noFill/>
          <a:ln/>
        </p:spPr>
        <p:txBody>
          <a:bodyPr wrap="non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از مکانیزم‌های امنیتی مناسب برای محافظت از قفل در برابر دسترسی غیرمجاز استفاده کنید</a:t>
            </a:r>
            <a:endParaRPr lang="en-US" sz="1410" dirty="0"/>
          </a:p>
        </p:txBody>
      </p:sp>
      <p:sp>
        <p:nvSpPr>
          <p:cNvPr id="17" name="Text 14"/>
          <p:cNvSpPr/>
          <p:nvPr/>
        </p:nvSpPr>
        <p:spPr>
          <a:xfrm>
            <a:off x="3061930" y="7452955"/>
            <a:ext cx="8506539" cy="286464"/>
          </a:xfrm>
          <a:prstGeom prst="rect">
            <a:avLst/>
          </a:prstGeom>
          <a:noFill/>
          <a:ln/>
        </p:spPr>
        <p:txBody>
          <a:bodyPr wrap="none" rtlCol="0" anchor="t"/>
          <a:lstStyle/>
          <a:p>
            <a:pPr marL="0" indent="0" algn="r" rtl="1">
              <a:lnSpc>
                <a:spcPts val="2256"/>
              </a:lnSpc>
              <a:buNone/>
            </a:pPr>
            <a:r>
              <a:rPr lang="en-US" sz="1410" kern="0" spc="-28" dirty="0">
                <a:solidFill>
                  <a:srgbClr val="E5E0DF"/>
                </a:solidFill>
                <a:latin typeface="Inter" pitchFamily="34" charset="0"/>
                <a:ea typeface="Inter" pitchFamily="34" charset="-122"/>
                <a:cs typeface="Inter" pitchFamily="34" charset="-120"/>
              </a:rPr>
              <a:t>از قابلیت‌های بازیابی در صورت خرابی قفل استفاده کن</a:t>
            </a:r>
            <a:endParaRPr lang="en-US" sz="141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31104" y="0"/>
            <a:ext cx="14630400" cy="8229600"/>
          </a:xfrm>
          <a:prstGeom prst="rect">
            <a:avLst/>
          </a:prstGeom>
          <a:solidFill>
            <a:srgbClr val="0B153C">
              <a:alpha val="80000"/>
            </a:srgbClr>
          </a:solidFill>
          <a:ln/>
        </p:spPr>
      </p:sp>
      <p:sp>
        <p:nvSpPr>
          <p:cNvPr id="6" name="Text 3"/>
          <p:cNvSpPr/>
          <p:nvPr/>
        </p:nvSpPr>
        <p:spPr>
          <a:xfrm>
            <a:off x="9589056" y="716161"/>
            <a:ext cx="3003352" cy="416481"/>
          </a:xfrm>
          <a:prstGeom prst="rect">
            <a:avLst/>
          </a:prstGeom>
          <a:noFill/>
          <a:ln/>
        </p:spPr>
        <p:txBody>
          <a:bodyPr wrap="none" rtlCol="0" anchor="t"/>
          <a:lstStyle/>
          <a:p>
            <a:pPr marL="0" indent="0" algn="r" rtl="1">
              <a:lnSpc>
                <a:spcPts val="3281"/>
              </a:lnSpc>
              <a:buNone/>
            </a:pPr>
            <a:r>
              <a:rPr lang="en-US" sz="2624" b="1" kern="0" spc="-79" dirty="0">
                <a:solidFill>
                  <a:srgbClr val="FFFFFF"/>
                </a:solidFill>
                <a:latin typeface="Inter" pitchFamily="34" charset="0"/>
                <a:ea typeface="Inter" pitchFamily="34" charset="-122"/>
                <a:cs typeface="Inter" pitchFamily="34" charset="-120"/>
              </a:rPr>
              <a:t>عامل مبتنی بر </a:t>
            </a:r>
            <a:r>
              <a:rPr lang="en-US" sz="2624" b="1" kern="0" spc="-79" dirty="0" err="1">
                <a:solidFill>
                  <a:srgbClr val="FFFFFF"/>
                </a:solidFill>
                <a:latin typeface="Inter" pitchFamily="34" charset="0"/>
                <a:ea typeface="Inter" pitchFamily="34" charset="-122"/>
                <a:cs typeface="Inter" pitchFamily="34" charset="-120"/>
              </a:rPr>
              <a:t>حل</a:t>
            </a:r>
            <a:r>
              <a:rPr lang="en-US" sz="2624" b="1" kern="0" spc="-79" dirty="0">
                <a:solidFill>
                  <a:srgbClr val="FFFFFF"/>
                </a:solidFill>
                <a:latin typeface="Inter" pitchFamily="34" charset="0"/>
                <a:ea typeface="Inter" pitchFamily="34" charset="-122"/>
                <a:cs typeface="Inter" pitchFamily="34" charset="-120"/>
              </a:rPr>
              <a:t> </a:t>
            </a:r>
            <a:r>
              <a:rPr lang="en-US" sz="2624" b="1" kern="0" spc="-79" dirty="0" err="1">
                <a:solidFill>
                  <a:srgbClr val="FFFFFF"/>
                </a:solidFill>
                <a:latin typeface="Inter" pitchFamily="34" charset="0"/>
                <a:ea typeface="Inter" pitchFamily="34" charset="-122"/>
                <a:cs typeface="Inter" pitchFamily="34" charset="-120"/>
              </a:rPr>
              <a:t>مساله</a:t>
            </a:r>
            <a:r>
              <a:rPr lang="fa-IR" sz="2624" b="1" kern="0" spc="-79" dirty="0">
                <a:solidFill>
                  <a:srgbClr val="FFFFFF"/>
                </a:solidFill>
                <a:latin typeface="Inter" pitchFamily="34" charset="0"/>
                <a:ea typeface="Inter" pitchFamily="34" charset="-122"/>
                <a:cs typeface="Inter" pitchFamily="34" charset="-120"/>
              </a:rPr>
              <a:t>:</a:t>
            </a:r>
            <a:endParaRPr lang="en-US" sz="2624" dirty="0"/>
          </a:p>
        </p:txBody>
      </p:sp>
      <p:sp>
        <p:nvSpPr>
          <p:cNvPr id="7" name="Text 4"/>
          <p:cNvSpPr/>
          <p:nvPr/>
        </p:nvSpPr>
        <p:spPr>
          <a:xfrm>
            <a:off x="9926122" y="1354812"/>
            <a:ext cx="2666286" cy="416481"/>
          </a:xfrm>
          <a:prstGeom prst="rect">
            <a:avLst/>
          </a:prstGeom>
          <a:noFill/>
          <a:ln/>
        </p:spPr>
        <p:txBody>
          <a:bodyPr wrap="none" rtlCol="0" anchor="t"/>
          <a:lstStyle/>
          <a:p>
            <a:pPr marL="0" indent="0" algn="r" rtl="1">
              <a:lnSpc>
                <a:spcPts val="3281"/>
              </a:lnSpc>
              <a:buNone/>
            </a:pPr>
            <a:endParaRPr lang="en-US" sz="2624" dirty="0"/>
          </a:p>
        </p:txBody>
      </p:sp>
      <p:sp>
        <p:nvSpPr>
          <p:cNvPr id="8" name="Text 5"/>
          <p:cNvSpPr/>
          <p:nvPr/>
        </p:nvSpPr>
        <p:spPr>
          <a:xfrm>
            <a:off x="2037993" y="2104549"/>
            <a:ext cx="10554414" cy="71080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عوامل مبتنی بر حل مساله</a:t>
            </a:r>
            <a:r>
              <a:rPr lang="en-US" sz="1750" kern="0" spc="-35" dirty="0">
                <a:solidFill>
                  <a:srgbClr val="E5E0DF"/>
                </a:solidFill>
                <a:latin typeface="Inter" pitchFamily="34" charset="0"/>
                <a:ea typeface="Inter" pitchFamily="34" charset="-122"/>
                <a:cs typeface="Inter" pitchFamily="34" charset="-120"/>
              </a:rPr>
              <a:t>، الگوریتم‌هایی هستند که برای حل مسائل پیچیده استفاده می‌شوند. این الگوریتم‌ها معمولاً از یک فرآیند تکراری برای یافتن راه حل استفاده می‌کنند.</a:t>
            </a:r>
            <a:endParaRPr lang="en-US" sz="1750" dirty="0"/>
          </a:p>
        </p:txBody>
      </p:sp>
      <p:sp>
        <p:nvSpPr>
          <p:cNvPr id="9" name="Text 6"/>
          <p:cNvSpPr/>
          <p:nvPr/>
        </p:nvSpPr>
        <p:spPr>
          <a:xfrm>
            <a:off x="2037993" y="3065264"/>
            <a:ext cx="10554414" cy="71080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انواع مساله در قفل هوشمند</a:t>
            </a:r>
            <a:r>
              <a:rPr lang="en-US" sz="1750" kern="0" spc="-35" dirty="0">
                <a:solidFill>
                  <a:srgbClr val="E5E0DF"/>
                </a:solidFill>
                <a:latin typeface="Inter" pitchFamily="34" charset="0"/>
                <a:ea typeface="Inter" pitchFamily="34" charset="-122"/>
                <a:cs typeface="Inter" pitchFamily="34" charset="-120"/>
              </a:rPr>
              <a:t>، به مشکلاتی اشاره دارد که ممکن است در عملکرد قفل هوشمند رخ دهد. این مشکلات می‌تواند شامل موارد زیر باشد:</a:t>
            </a:r>
            <a:endParaRPr lang="en-US" sz="1750" dirty="0"/>
          </a:p>
        </p:txBody>
      </p:sp>
      <p:sp>
        <p:nvSpPr>
          <p:cNvPr id="10" name="Text 7"/>
          <p:cNvSpPr/>
          <p:nvPr/>
        </p:nvSpPr>
        <p:spPr>
          <a:xfrm>
            <a:off x="2037993" y="4025979"/>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مشکلات امنیتی:</a:t>
            </a:r>
            <a:r>
              <a:rPr lang="en-US" sz="1750" kern="0" spc="-35" dirty="0">
                <a:solidFill>
                  <a:srgbClr val="E5E0DF"/>
                </a:solidFill>
                <a:latin typeface="Inter" pitchFamily="34" charset="0"/>
                <a:ea typeface="Inter" pitchFamily="34" charset="-122"/>
                <a:cs typeface="Inter" pitchFamily="34" charset="-120"/>
              </a:rPr>
              <a:t> مانند تلاش برای نفوذ به قفل با استفاده از روش‌های غیرمجاز.</a:t>
            </a:r>
            <a:endParaRPr lang="en-US" sz="1750" dirty="0"/>
          </a:p>
        </p:txBody>
      </p:sp>
      <p:sp>
        <p:nvSpPr>
          <p:cNvPr id="11" name="Text 8"/>
          <p:cNvSpPr/>
          <p:nvPr/>
        </p:nvSpPr>
        <p:spPr>
          <a:xfrm>
            <a:off x="2037993" y="4631293"/>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مشکلات عملکردی:</a:t>
            </a:r>
            <a:r>
              <a:rPr lang="en-US" sz="1750" kern="0" spc="-35" dirty="0">
                <a:solidFill>
                  <a:srgbClr val="E5E0DF"/>
                </a:solidFill>
                <a:latin typeface="Inter" pitchFamily="34" charset="0"/>
                <a:ea typeface="Inter" pitchFamily="34" charset="-122"/>
                <a:cs typeface="Inter" pitchFamily="34" charset="-120"/>
              </a:rPr>
              <a:t> مانند عدم توانایی قفل در باز شدن یا بسته شدن.</a:t>
            </a:r>
            <a:endParaRPr lang="en-US" sz="1750" dirty="0"/>
          </a:p>
        </p:txBody>
      </p:sp>
      <p:sp>
        <p:nvSpPr>
          <p:cNvPr id="12" name="Text 9"/>
          <p:cNvSpPr/>
          <p:nvPr/>
        </p:nvSpPr>
        <p:spPr>
          <a:xfrm>
            <a:off x="2037993" y="5236607"/>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مشکلات سخت‌افزاری:</a:t>
            </a:r>
            <a:r>
              <a:rPr lang="en-US" sz="1750" kern="0" spc="-35" dirty="0">
                <a:solidFill>
                  <a:srgbClr val="E5E0DF"/>
                </a:solidFill>
                <a:latin typeface="Inter" pitchFamily="34" charset="0"/>
                <a:ea typeface="Inter" pitchFamily="34" charset="-122"/>
                <a:cs typeface="Inter" pitchFamily="34" charset="-120"/>
              </a:rPr>
              <a:t> مانند خرابی سنسورها یا موتور قفل.</a:t>
            </a:r>
            <a:endParaRPr lang="en-US" sz="1750" dirty="0"/>
          </a:p>
        </p:txBody>
      </p:sp>
      <p:sp>
        <p:nvSpPr>
          <p:cNvPr id="13" name="Text 10"/>
          <p:cNvSpPr/>
          <p:nvPr/>
        </p:nvSpPr>
        <p:spPr>
          <a:xfrm>
            <a:off x="2037993" y="5841921"/>
            <a:ext cx="10554414" cy="1066205"/>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عوامل مبتنی بر حل مساله</a:t>
            </a:r>
            <a:r>
              <a:rPr lang="en-US" sz="1750" kern="0" spc="-35" dirty="0">
                <a:solidFill>
                  <a:srgbClr val="E5E0DF"/>
                </a:solidFill>
                <a:latin typeface="Inter" pitchFamily="34" charset="0"/>
                <a:ea typeface="Inter" pitchFamily="34" charset="-122"/>
                <a:cs typeface="Inter" pitchFamily="34" charset="-120"/>
              </a:rPr>
              <a:t> می‌توانند برای حل هر یک از این مشکلات استفاده شوند. به عنوان مثال، برای حل مشکلات امنیتی، می‌توان از الگوریتم‌های تشخیص نفوذ استفاده کرد. برای حل مشکلات عملکردی، می‌توان از الگوریتم‌های تشخیص خطا استفاده کرد. و برای حل مشکلات سخت‌افزاری، می‌توان از الگوریتم‌های تعمیر و نگهداری پیشگیرانه استفاده کرد.</a:t>
            </a:r>
            <a:endParaRPr lang="en-US" sz="1750" dirty="0"/>
          </a:p>
        </p:txBody>
      </p:sp>
      <p:sp>
        <p:nvSpPr>
          <p:cNvPr id="14" name="Text 11"/>
          <p:cNvSpPr/>
          <p:nvPr/>
        </p:nvSpPr>
        <p:spPr>
          <a:xfrm>
            <a:off x="2037993" y="7158038"/>
            <a:ext cx="10554414" cy="355402"/>
          </a:xfrm>
          <a:prstGeom prst="rect">
            <a:avLst/>
          </a:prstGeom>
          <a:noFill/>
          <a:ln/>
        </p:spPr>
        <p:txBody>
          <a:bodyPr wrap="none" rtlCol="0" anchor="t"/>
          <a:lstStyle/>
          <a:p>
            <a:pPr marL="0" indent="0" algn="r" rtl="1">
              <a:lnSpc>
                <a:spcPts val="2799"/>
              </a:lnSpc>
              <a:buNone/>
            </a:pP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B153C">
              <a:alpha val="80000"/>
            </a:srgbClr>
          </a:solidFill>
          <a:ln/>
        </p:spPr>
      </p:sp>
      <p:sp>
        <p:nvSpPr>
          <p:cNvPr id="6" name="Text 3"/>
          <p:cNvSpPr/>
          <p:nvPr/>
        </p:nvSpPr>
        <p:spPr>
          <a:xfrm>
            <a:off x="2037993" y="904994"/>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در اینجا چند نمونه از نحوه استفاده از عوامل مبتنی بر حل مساله برای حل مشکلات در قفل هوشمند آورده شده است</a:t>
            </a:r>
            <a:endParaRPr lang="en-US" sz="1750" dirty="0"/>
          </a:p>
        </p:txBody>
      </p:sp>
      <p:sp>
        <p:nvSpPr>
          <p:cNvPr id="7" name="Text 4"/>
          <p:cNvSpPr/>
          <p:nvPr/>
        </p:nvSpPr>
        <p:spPr>
          <a:xfrm>
            <a:off x="2037993" y="1510308"/>
            <a:ext cx="10554414" cy="71080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برای حل مشکلات امنیتی، می‌توان از الگوریتم‌های تشخیص نفوذ استفاده کرد که به طور مداوم رفتار کاربران را زیر نظر می‌گیرند و در صورت مشاهده فعالیت مشکوک، هشدار می‌دهند</a:t>
            </a:r>
            <a:endParaRPr lang="en-US" sz="1750" dirty="0"/>
          </a:p>
        </p:txBody>
      </p:sp>
      <p:sp>
        <p:nvSpPr>
          <p:cNvPr id="8" name="Text 5"/>
          <p:cNvSpPr/>
          <p:nvPr/>
        </p:nvSpPr>
        <p:spPr>
          <a:xfrm>
            <a:off x="2037993" y="2471023"/>
            <a:ext cx="10554414" cy="71080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برای حل مشکلات عملکردی، می‌توان از الگوریتم‌های تشخیص خطا استفاده کرد که می‌توانند مشکلات احتمالی را شناسایی کنند و قبل از اینکه منجر به خرابی شوند، آنها را برطرف کنند</a:t>
            </a:r>
            <a:endParaRPr lang="en-US" sz="1750" dirty="0"/>
          </a:p>
        </p:txBody>
      </p:sp>
      <p:sp>
        <p:nvSpPr>
          <p:cNvPr id="9" name="Text 6"/>
          <p:cNvSpPr/>
          <p:nvPr/>
        </p:nvSpPr>
        <p:spPr>
          <a:xfrm>
            <a:off x="2037993" y="3431738"/>
            <a:ext cx="10554414" cy="710803"/>
          </a:xfrm>
          <a:prstGeom prst="rect">
            <a:avLst/>
          </a:prstGeom>
          <a:noFill/>
          <a:ln/>
        </p:spPr>
        <p:txBody>
          <a:bodyPr wrap="squar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برای حل مشکلات سخت‌افزاری، می‌توان از الگوریتم‌های تعمیر و نگهداری پیشگیرانه استفاده کرد که به طور منظم قفل را بررسی می‌کنند تا از خرابی آن جلوگیری کنند</a:t>
            </a:r>
            <a:endParaRPr lang="en-US" sz="1750" dirty="0"/>
          </a:p>
        </p:txBody>
      </p:sp>
      <p:sp>
        <p:nvSpPr>
          <p:cNvPr id="10" name="Text 7"/>
          <p:cNvSpPr/>
          <p:nvPr/>
        </p:nvSpPr>
        <p:spPr>
          <a:xfrm>
            <a:off x="2037993" y="4392454"/>
            <a:ext cx="10554414" cy="710803"/>
          </a:xfrm>
          <a:prstGeom prst="rect">
            <a:avLst/>
          </a:prstGeom>
          <a:noFill/>
          <a:ln/>
        </p:spPr>
        <p:txBody>
          <a:bodyPr wrap="squar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عوامل مبتنی بر حل مساله می‌توانند به قفل هوشمند کمک کنند تا ایمن‌تر، قابل اعتمادتر و ماندگارتر باشد. با استفاده از این الگوریتم‌ها، می‌توان مشکلات احتمالی را شناسایی و برطرف کرد و از خرابی قفل جلوگیری کرد.</a:t>
            </a:r>
            <a:endParaRPr lang="en-US" sz="1750" dirty="0"/>
          </a:p>
        </p:txBody>
      </p:sp>
      <p:sp>
        <p:nvSpPr>
          <p:cNvPr id="11" name="Text 8"/>
          <p:cNvSpPr/>
          <p:nvPr/>
        </p:nvSpPr>
        <p:spPr>
          <a:xfrm>
            <a:off x="2037993" y="5353169"/>
            <a:ext cx="10554414" cy="355402"/>
          </a:xfrm>
          <a:prstGeom prst="rect">
            <a:avLst/>
          </a:prstGeom>
          <a:noFill/>
          <a:ln/>
        </p:spPr>
        <p:txBody>
          <a:bodyPr wrap="none" rtlCol="0" anchor="t"/>
          <a:lstStyle/>
          <a:p>
            <a:pPr marL="0" indent="0" algn="r" rtl="1">
              <a:lnSpc>
                <a:spcPts val="2799"/>
              </a:lnSpc>
              <a:buNone/>
            </a:pPr>
            <a:r>
              <a:rPr lang="en-US" sz="1750" kern="0" spc="-35" dirty="0">
                <a:solidFill>
                  <a:srgbClr val="E5E0DF"/>
                </a:solidFill>
                <a:latin typeface="Inter" pitchFamily="34" charset="0"/>
                <a:ea typeface="Inter" pitchFamily="34" charset="-122"/>
                <a:cs typeface="Inter" pitchFamily="34" charset="-120"/>
              </a:rPr>
              <a:t>در اینجا چند نکته برای استفاده از عوامل مبتنی بر حل مساله در قفل هوشمند آورده شده است</a:t>
            </a:r>
            <a:endParaRPr lang="en-US" sz="1750" dirty="0"/>
          </a:p>
        </p:txBody>
      </p:sp>
      <p:sp>
        <p:nvSpPr>
          <p:cNvPr id="12" name="Text 9"/>
          <p:cNvSpPr/>
          <p:nvPr/>
        </p:nvSpPr>
        <p:spPr>
          <a:xfrm>
            <a:off x="2037993" y="5958483"/>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از الگوریتم‌های مناسب برای نوع مشکل استفاده کنید.</a:t>
            </a:r>
            <a:endParaRPr lang="en-US" sz="1750" dirty="0"/>
          </a:p>
        </p:txBody>
      </p:sp>
      <p:sp>
        <p:nvSpPr>
          <p:cNvPr id="13" name="Text 10"/>
          <p:cNvSpPr/>
          <p:nvPr/>
        </p:nvSpPr>
        <p:spPr>
          <a:xfrm>
            <a:off x="2037993" y="6563797"/>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الگوریتم‌ها را به طور مداوم به‌روزرسانی کنید تا از آخرین تهدیدات و مشکلات آگاه باشید.</a:t>
            </a:r>
            <a:endParaRPr lang="en-US" sz="1750" dirty="0"/>
          </a:p>
        </p:txBody>
      </p:sp>
      <p:sp>
        <p:nvSpPr>
          <p:cNvPr id="14" name="Text 11"/>
          <p:cNvSpPr/>
          <p:nvPr/>
        </p:nvSpPr>
        <p:spPr>
          <a:xfrm>
            <a:off x="2037993" y="7169110"/>
            <a:ext cx="10554414" cy="355402"/>
          </a:xfrm>
          <a:prstGeom prst="rect">
            <a:avLst/>
          </a:prstGeom>
          <a:noFill/>
          <a:ln/>
        </p:spPr>
        <p:txBody>
          <a:bodyPr wrap="none" rtlCol="0" anchor="t"/>
          <a:lstStyle/>
          <a:p>
            <a:pPr marL="0" indent="0" algn="r" rtl="1">
              <a:lnSpc>
                <a:spcPts val="2799"/>
              </a:lnSpc>
              <a:buNone/>
            </a:pPr>
            <a:r>
              <a:rPr lang="en-US" sz="1750" b="1" kern="0" spc="-35" dirty="0">
                <a:solidFill>
                  <a:srgbClr val="E5E0DF"/>
                </a:solidFill>
                <a:latin typeface="Inter" pitchFamily="34" charset="0"/>
                <a:ea typeface="Inter" pitchFamily="34" charset="-122"/>
                <a:cs typeface="Inter" pitchFamily="34" charset="-120"/>
              </a:rPr>
              <a:t>از الگوریتم‌ها به عنوان بخشی از یک استراتژی امنیتی جامع استفاده کنید.</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3172"/>
          </a:xfrm>
          <a:prstGeom prst="rect">
            <a:avLst/>
          </a:prstGeom>
          <a:solidFill>
            <a:srgbClr val="272525"/>
          </a:solidFill>
          <a:ln w="11668">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3172"/>
          </a:xfrm>
          <a:prstGeom prst="rect">
            <a:avLst/>
          </a:prstGeom>
        </p:spPr>
      </p:pic>
      <p:sp>
        <p:nvSpPr>
          <p:cNvPr id="5" name="Shape 2"/>
          <p:cNvSpPr/>
          <p:nvPr/>
        </p:nvSpPr>
        <p:spPr>
          <a:xfrm>
            <a:off x="0" y="0"/>
            <a:ext cx="14630400" cy="8233172"/>
          </a:xfrm>
          <a:prstGeom prst="rect">
            <a:avLst/>
          </a:prstGeom>
          <a:solidFill>
            <a:srgbClr val="272525">
              <a:alpha val="80000"/>
            </a:srgbClr>
          </a:solidFill>
          <a:ln/>
        </p:spPr>
      </p:sp>
      <p:sp>
        <p:nvSpPr>
          <p:cNvPr id="6" name="Text 3"/>
          <p:cNvSpPr/>
          <p:nvPr/>
        </p:nvSpPr>
        <p:spPr>
          <a:xfrm>
            <a:off x="9526786" y="517565"/>
            <a:ext cx="2258497" cy="352782"/>
          </a:xfrm>
          <a:prstGeom prst="rect">
            <a:avLst/>
          </a:prstGeom>
          <a:noFill/>
          <a:ln/>
        </p:spPr>
        <p:txBody>
          <a:bodyPr wrap="none" rtlCol="0" anchor="t"/>
          <a:lstStyle/>
          <a:p>
            <a:pPr marL="0" indent="0" algn="r" rtl="1">
              <a:lnSpc>
                <a:spcPts val="2779"/>
              </a:lnSpc>
              <a:buNone/>
            </a:pPr>
            <a:r>
              <a:rPr lang="en-US" sz="2223" b="1" kern="0" spc="-67" dirty="0">
                <a:solidFill>
                  <a:srgbClr val="FFFFFF"/>
                </a:solidFill>
                <a:latin typeface="Inter" pitchFamily="34" charset="0"/>
                <a:ea typeface="Inter" pitchFamily="34" charset="-122"/>
                <a:cs typeface="Inter" pitchFamily="34" charset="-120"/>
              </a:rPr>
              <a:t>فرموله سازی</a:t>
            </a:r>
            <a:endParaRPr lang="en-US" sz="2223" dirty="0"/>
          </a:p>
        </p:txBody>
      </p:sp>
      <p:sp>
        <p:nvSpPr>
          <p:cNvPr id="7" name="Text 4"/>
          <p:cNvSpPr/>
          <p:nvPr/>
        </p:nvSpPr>
        <p:spPr>
          <a:xfrm>
            <a:off x="2845118" y="1082040"/>
            <a:ext cx="8940165" cy="602218"/>
          </a:xfrm>
          <a:prstGeom prst="rect">
            <a:avLst/>
          </a:prstGeom>
          <a:noFill/>
          <a:ln/>
        </p:spPr>
        <p:txBody>
          <a:bodyPr wrap="squar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فرموله سازی مسئله قفل هوشمند</a:t>
            </a:r>
            <a:r>
              <a:rPr lang="en-US" sz="1482" kern="0" spc="-30" dirty="0">
                <a:solidFill>
                  <a:srgbClr val="E5E0DF"/>
                </a:solidFill>
                <a:latin typeface="Inter" pitchFamily="34" charset="0"/>
                <a:ea typeface="Inter" pitchFamily="34" charset="-122"/>
                <a:cs typeface="Inter" pitchFamily="34" charset="-120"/>
              </a:rPr>
              <a:t>، فرآیندی است که در آن مسئله قفل هوشمند به صورت ریاضی بیان می‌شود. این فرمولاسیون می‌تواند برای حل مسئله با استفاده از الگوریتم‌های مختلف استفاده شود.</a:t>
            </a:r>
            <a:endParaRPr lang="en-US" sz="1482" dirty="0"/>
          </a:p>
        </p:txBody>
      </p:sp>
      <p:sp>
        <p:nvSpPr>
          <p:cNvPr id="8" name="Text 5"/>
          <p:cNvSpPr/>
          <p:nvPr/>
        </p:nvSpPr>
        <p:spPr>
          <a:xfrm>
            <a:off x="2845118" y="1895951"/>
            <a:ext cx="8940165" cy="301109"/>
          </a:xfrm>
          <a:prstGeom prst="rect">
            <a:avLst/>
          </a:prstGeom>
          <a:noFill/>
          <a:ln/>
        </p:spPr>
        <p:txBody>
          <a:bodyPr wrap="none" rtlCol="0" anchor="t"/>
          <a:lstStyle/>
          <a:p>
            <a:pPr marL="0" indent="0" algn="r" rtl="1">
              <a:lnSpc>
                <a:spcPts val="2371"/>
              </a:lnSpc>
              <a:buNone/>
            </a:pPr>
            <a:r>
              <a:rPr lang="en-US" sz="1482" kern="0" spc="-30" dirty="0">
                <a:solidFill>
                  <a:srgbClr val="E5E0DF"/>
                </a:solidFill>
                <a:latin typeface="Inter" pitchFamily="34" charset="0"/>
                <a:ea typeface="Inter" pitchFamily="34" charset="-122"/>
                <a:cs typeface="Inter" pitchFamily="34" charset="-120"/>
              </a:rPr>
              <a:t>برای فرموله سازی مسئله قفل هوشمند، باید موارد زیر را مشخص کنیم:</a:t>
            </a:r>
            <a:endParaRPr lang="en-US" sz="1482" dirty="0"/>
          </a:p>
        </p:txBody>
      </p:sp>
      <p:sp>
        <p:nvSpPr>
          <p:cNvPr id="9" name="Text 6"/>
          <p:cNvSpPr/>
          <p:nvPr/>
        </p:nvSpPr>
        <p:spPr>
          <a:xfrm>
            <a:off x="2845118" y="2408753"/>
            <a:ext cx="8940165" cy="602218"/>
          </a:xfrm>
          <a:prstGeom prst="rect">
            <a:avLst/>
          </a:prstGeom>
          <a:noFill/>
          <a:ln/>
        </p:spPr>
        <p:txBody>
          <a:bodyPr wrap="squar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متغیرهای مسئله:</a:t>
            </a:r>
            <a:r>
              <a:rPr lang="en-US" sz="1482" kern="0" spc="-30" dirty="0">
                <a:solidFill>
                  <a:srgbClr val="E5E0DF"/>
                </a:solidFill>
                <a:latin typeface="Inter" pitchFamily="34" charset="0"/>
                <a:ea typeface="Inter" pitchFamily="34" charset="-122"/>
                <a:cs typeface="Inter" pitchFamily="34" charset="-120"/>
              </a:rPr>
              <a:t> متغیرهای مسئله، پارامترهای مسئله را نشان می‌دهند. در مسئله قفل هوشمند، متغیرهای مسئله می‌تواند شامل موارد زیر باشد:</a:t>
            </a:r>
            <a:endParaRPr lang="en-US" sz="1482" dirty="0"/>
          </a:p>
        </p:txBody>
      </p:sp>
      <p:sp>
        <p:nvSpPr>
          <p:cNvPr id="10" name="Text 7"/>
          <p:cNvSpPr/>
          <p:nvPr/>
        </p:nvSpPr>
        <p:spPr>
          <a:xfrm>
            <a:off x="2845118" y="3222665"/>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رمز ورود کاربر:</a:t>
            </a:r>
            <a:r>
              <a:rPr lang="en-US" sz="1482" kern="0" spc="-30" dirty="0">
                <a:solidFill>
                  <a:srgbClr val="E5E0DF"/>
                </a:solidFill>
                <a:latin typeface="Inter" pitchFamily="34" charset="0"/>
                <a:ea typeface="Inter" pitchFamily="34" charset="-122"/>
                <a:cs typeface="Inter" pitchFamily="34" charset="-120"/>
              </a:rPr>
              <a:t> این متغیر، رمز ورود کاربر را نشان می‌دهد.</a:t>
            </a:r>
            <a:endParaRPr lang="en-US" sz="1482" dirty="0"/>
          </a:p>
        </p:txBody>
      </p:sp>
      <p:sp>
        <p:nvSpPr>
          <p:cNvPr id="11" name="Text 8"/>
          <p:cNvSpPr/>
          <p:nvPr/>
        </p:nvSpPr>
        <p:spPr>
          <a:xfrm>
            <a:off x="2845118" y="3735467"/>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وضعیت قفل:</a:t>
            </a:r>
            <a:r>
              <a:rPr lang="en-US" sz="1482" kern="0" spc="-30" dirty="0">
                <a:solidFill>
                  <a:srgbClr val="E5E0DF"/>
                </a:solidFill>
                <a:latin typeface="Inter" pitchFamily="34" charset="0"/>
                <a:ea typeface="Inter" pitchFamily="34" charset="-122"/>
                <a:cs typeface="Inter" pitchFamily="34" charset="-120"/>
              </a:rPr>
              <a:t> این متغیر، وضعیت قفل را نشان می‌دهد.</a:t>
            </a:r>
            <a:endParaRPr lang="en-US" sz="1482" dirty="0"/>
          </a:p>
        </p:txBody>
      </p:sp>
      <p:sp>
        <p:nvSpPr>
          <p:cNvPr id="12" name="Text 9"/>
          <p:cNvSpPr/>
          <p:nvPr/>
        </p:nvSpPr>
        <p:spPr>
          <a:xfrm>
            <a:off x="2845118" y="4248269"/>
            <a:ext cx="8940165" cy="602218"/>
          </a:xfrm>
          <a:prstGeom prst="rect">
            <a:avLst/>
          </a:prstGeom>
          <a:noFill/>
          <a:ln/>
        </p:spPr>
        <p:txBody>
          <a:bodyPr wrap="squar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محدودیت‌های مسئله:</a:t>
            </a:r>
            <a:r>
              <a:rPr lang="en-US" sz="1482" kern="0" spc="-30" dirty="0">
                <a:solidFill>
                  <a:srgbClr val="E5E0DF"/>
                </a:solidFill>
                <a:latin typeface="Inter" pitchFamily="34" charset="0"/>
                <a:ea typeface="Inter" pitchFamily="34" charset="-122"/>
                <a:cs typeface="Inter" pitchFamily="34" charset="-120"/>
              </a:rPr>
              <a:t> محدودیت‌های مسئله، شرایطی را که باید رعایت شوند، نشان می‌دهند. در مسئله قفل هوشمند، محدودیت‌ها می‌تواند شامل موارد زیر باشد:</a:t>
            </a:r>
            <a:endParaRPr lang="en-US" sz="1482" dirty="0"/>
          </a:p>
        </p:txBody>
      </p:sp>
      <p:sp>
        <p:nvSpPr>
          <p:cNvPr id="13" name="Text 10"/>
          <p:cNvSpPr/>
          <p:nvPr/>
        </p:nvSpPr>
        <p:spPr>
          <a:xfrm>
            <a:off x="2845118" y="5062180"/>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رمز ورود صحیح:</a:t>
            </a:r>
            <a:r>
              <a:rPr lang="en-US" sz="1482" kern="0" spc="-30" dirty="0">
                <a:solidFill>
                  <a:srgbClr val="E5E0DF"/>
                </a:solidFill>
                <a:latin typeface="Inter" pitchFamily="34" charset="0"/>
                <a:ea typeface="Inter" pitchFamily="34" charset="-122"/>
                <a:cs typeface="Inter" pitchFamily="34" charset="-120"/>
              </a:rPr>
              <a:t> رمز ورود کاربر باید با رمز ورود ذخیره شده در قفل مطابقت داشته باشد.</a:t>
            </a:r>
            <a:endParaRPr lang="en-US" sz="1482" dirty="0"/>
          </a:p>
        </p:txBody>
      </p:sp>
      <p:sp>
        <p:nvSpPr>
          <p:cNvPr id="14" name="Text 11"/>
          <p:cNvSpPr/>
          <p:nvPr/>
        </p:nvSpPr>
        <p:spPr>
          <a:xfrm>
            <a:off x="2845118" y="5574983"/>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وضعیت قفل:</a:t>
            </a:r>
            <a:r>
              <a:rPr lang="en-US" sz="1482" kern="0" spc="-30" dirty="0">
                <a:solidFill>
                  <a:srgbClr val="E5E0DF"/>
                </a:solidFill>
                <a:latin typeface="Inter" pitchFamily="34" charset="0"/>
                <a:ea typeface="Inter" pitchFamily="34" charset="-122"/>
                <a:cs typeface="Inter" pitchFamily="34" charset="-120"/>
              </a:rPr>
              <a:t> قفل باید در وضعیت باز یا بسته باشد.</a:t>
            </a:r>
            <a:endParaRPr lang="en-US" sz="1482" dirty="0"/>
          </a:p>
        </p:txBody>
      </p:sp>
      <p:sp>
        <p:nvSpPr>
          <p:cNvPr id="15" name="Text 12"/>
          <p:cNvSpPr/>
          <p:nvPr/>
        </p:nvSpPr>
        <p:spPr>
          <a:xfrm>
            <a:off x="2845118" y="6087785"/>
            <a:ext cx="8940165" cy="602218"/>
          </a:xfrm>
          <a:prstGeom prst="rect">
            <a:avLst/>
          </a:prstGeom>
          <a:noFill/>
          <a:ln/>
        </p:spPr>
        <p:txBody>
          <a:bodyPr wrap="squar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تابع هدف مسئله:</a:t>
            </a:r>
            <a:r>
              <a:rPr lang="en-US" sz="1482" kern="0" spc="-30" dirty="0">
                <a:solidFill>
                  <a:srgbClr val="E5E0DF"/>
                </a:solidFill>
                <a:latin typeface="Inter" pitchFamily="34" charset="0"/>
                <a:ea typeface="Inter" pitchFamily="34" charset="-122"/>
                <a:cs typeface="Inter" pitchFamily="34" charset="-120"/>
              </a:rPr>
              <a:t> تابع هدف مسئله، هدفی را که باید به دست آید، نشان می‌دهد. در مسئله قفل هوشمند، تابع هدف مسئله می‌تواند شامل موارد زیر باشد:</a:t>
            </a:r>
            <a:endParaRPr lang="en-US" sz="1482" dirty="0"/>
          </a:p>
        </p:txBody>
      </p:sp>
      <p:sp>
        <p:nvSpPr>
          <p:cNvPr id="16" name="Text 13"/>
          <p:cNvSpPr/>
          <p:nvPr/>
        </p:nvSpPr>
        <p:spPr>
          <a:xfrm>
            <a:off x="2845118" y="6901696"/>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باز شدن قفل:</a:t>
            </a:r>
            <a:r>
              <a:rPr lang="en-US" sz="1482" kern="0" spc="-30" dirty="0">
                <a:solidFill>
                  <a:srgbClr val="E5E0DF"/>
                </a:solidFill>
                <a:latin typeface="Inter" pitchFamily="34" charset="0"/>
                <a:ea typeface="Inter" pitchFamily="34" charset="-122"/>
                <a:cs typeface="Inter" pitchFamily="34" charset="-120"/>
              </a:rPr>
              <a:t> هدف این است که قفل باز شود.</a:t>
            </a:r>
            <a:endParaRPr lang="en-US" sz="1482" dirty="0"/>
          </a:p>
        </p:txBody>
      </p:sp>
      <p:sp>
        <p:nvSpPr>
          <p:cNvPr id="17" name="Text 14"/>
          <p:cNvSpPr/>
          <p:nvPr/>
        </p:nvSpPr>
        <p:spPr>
          <a:xfrm>
            <a:off x="2845118" y="7414498"/>
            <a:ext cx="8940165" cy="301109"/>
          </a:xfrm>
          <a:prstGeom prst="rect">
            <a:avLst/>
          </a:prstGeom>
          <a:noFill/>
          <a:ln/>
        </p:spPr>
        <p:txBody>
          <a:bodyPr wrap="none" rtlCol="0" anchor="t"/>
          <a:lstStyle/>
          <a:p>
            <a:pPr marL="0" indent="0" algn="r" rtl="1">
              <a:lnSpc>
                <a:spcPts val="2371"/>
              </a:lnSpc>
              <a:buNone/>
            </a:pPr>
            <a:r>
              <a:rPr lang="en-US" sz="1482" b="1" kern="0" spc="-30" dirty="0">
                <a:solidFill>
                  <a:srgbClr val="E5E0DF"/>
                </a:solidFill>
                <a:latin typeface="Inter" pitchFamily="34" charset="0"/>
                <a:ea typeface="Inter" pitchFamily="34" charset="-122"/>
                <a:cs typeface="Inter" pitchFamily="34" charset="-120"/>
              </a:rPr>
              <a:t>عدم باز شدن قفل برای کاربران غیرمجاز:</a:t>
            </a:r>
            <a:r>
              <a:rPr lang="en-US" sz="1482" kern="0" spc="-30" dirty="0">
                <a:solidFill>
                  <a:srgbClr val="E5E0DF"/>
                </a:solidFill>
                <a:latin typeface="Inter" pitchFamily="34" charset="0"/>
                <a:ea typeface="Inter" pitchFamily="34" charset="-122"/>
                <a:cs typeface="Inter" pitchFamily="34" charset="-120"/>
              </a:rPr>
              <a:t> هدف این است که قفل برای کاربران غیرمجاز باز نشود.</a:t>
            </a:r>
            <a:endParaRPr lang="en-US" sz="148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B153C">
              <a:alpha val="80000"/>
            </a:srgbClr>
          </a:solidFill>
          <a:ln/>
        </p:spPr>
      </p:sp>
      <p:sp>
        <p:nvSpPr>
          <p:cNvPr id="6" name="Text 3"/>
          <p:cNvSpPr/>
          <p:nvPr/>
        </p:nvSpPr>
        <p:spPr>
          <a:xfrm>
            <a:off x="7989808" y="1457325"/>
            <a:ext cx="4602599" cy="1388745"/>
          </a:xfrm>
          <a:prstGeom prst="rect">
            <a:avLst/>
          </a:prstGeom>
          <a:noFill/>
          <a:ln/>
        </p:spPr>
        <p:txBody>
          <a:bodyPr wrap="square" rtlCol="0" anchor="t"/>
          <a:lstStyle/>
          <a:p>
            <a:pPr marL="0" indent="0" algn="r">
              <a:lnSpc>
                <a:spcPts val="5468"/>
              </a:lnSpc>
              <a:buNone/>
            </a:pPr>
            <a:r>
              <a:rPr lang="en-US" sz="4374" b="1" kern="0" spc="-131" dirty="0">
                <a:solidFill>
                  <a:srgbClr val="FFFFFF"/>
                </a:solidFill>
                <a:latin typeface="Inter" pitchFamily="34" charset="0"/>
                <a:ea typeface="Inter" pitchFamily="34" charset="-122"/>
                <a:cs typeface="Inter" pitchFamily="34" charset="-120"/>
              </a:rPr>
              <a:t>قفل هوشمند چیست؟
</a:t>
            </a:r>
            <a:endParaRPr lang="en-US" sz="4374" dirty="0"/>
          </a:p>
        </p:txBody>
      </p:sp>
      <p:sp>
        <p:nvSpPr>
          <p:cNvPr id="7" name="Text 4"/>
          <p:cNvSpPr/>
          <p:nvPr/>
        </p:nvSpPr>
        <p:spPr>
          <a:xfrm>
            <a:off x="2371249" y="3429238"/>
            <a:ext cx="10221158" cy="1777008"/>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Inter" pitchFamily="34" charset="0"/>
                <a:ea typeface="Inter" pitchFamily="34" charset="-122"/>
                <a:cs typeface="Inter" pitchFamily="34" charset="-120"/>
              </a:rPr>
              <a:t>قفل هوشمند وسیله ای الکترومکانیکی است که برای محافظت از فضای داخلی خانه یا محل کار از آن استفاده می شود و با استفاده از فناوری های وای فای و بلوتوث به کاربر خود این اجازه را میدهد که بتواند از راه دور با استفاده از گوشی های هوشمند درب را باز یا بسته کند، علاوه بر این شما میتوانید با استفاده از تکنولوژی های تشخیص چهره، اثر انگشت، وارد کردن رمز و کارت که بر روی این قفل ها بر اساس نوع قفل تعبیه شده است درب خانه، محل کار، درب کمد های استخر و درب اتاق های هتل که امروزه بسیار از این قفل ها استفاده میکنند باز یا بسته کنید</a:t>
            </a:r>
            <a:endParaRPr lang="en-US" sz="1750" dirty="0"/>
          </a:p>
        </p:txBody>
      </p:sp>
      <p:sp>
        <p:nvSpPr>
          <p:cNvPr id="8" name="Text 5"/>
          <p:cNvSpPr/>
          <p:nvPr/>
        </p:nvSpPr>
        <p:spPr>
          <a:xfrm>
            <a:off x="2371249" y="5456158"/>
            <a:ext cx="10221158" cy="1066205"/>
          </a:xfrm>
          <a:prstGeom prst="rect">
            <a:avLst/>
          </a:prstGeom>
          <a:noFill/>
          <a:ln/>
        </p:spPr>
        <p:txBody>
          <a:bodyPr wrap="square" rtlCol="0" anchor="t"/>
          <a:lstStyle/>
          <a:p>
            <a:pPr marL="0" indent="0" algn="r">
              <a:lnSpc>
                <a:spcPts val="2799"/>
              </a:lnSpc>
              <a:buNone/>
            </a:pPr>
            <a:r>
              <a:rPr lang="en-US" sz="1750" u="sng" kern="0" spc="-35" dirty="0">
                <a:solidFill>
                  <a:srgbClr val="868CD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قفل هوشمند</a:t>
            </a:r>
            <a:r>
              <a:rPr lang="en-US" sz="1750" kern="0" spc="-35" dirty="0">
                <a:solidFill>
                  <a:srgbClr val="E5E0DF"/>
                </a:solidFill>
                <a:latin typeface="Inter" pitchFamily="34" charset="0"/>
                <a:ea typeface="Inter" pitchFamily="34" charset="-122"/>
                <a:cs typeface="Inter" pitchFamily="34" charset="-120"/>
              </a:rPr>
              <a:t> علاوه بر اینکه امنیت بالایی را برای شما به ارمغان می آورد، شما را از شر کلید های مکانیکی خلاص میکند و همچنین به شما این امکان را میدهد تا عبور و مرور افراد به منزل و محل کارتان را کنترل کنید و اجازه دسترسی موقت یا دائم به دیگران بدهیم</a:t>
            </a:r>
            <a:endParaRPr lang="en-US" sz="1750" dirty="0"/>
          </a:p>
        </p:txBody>
      </p:sp>
      <p:sp>
        <p:nvSpPr>
          <p:cNvPr id="9" name="Shape 6"/>
          <p:cNvSpPr/>
          <p:nvPr/>
        </p:nvSpPr>
        <p:spPr>
          <a:xfrm>
            <a:off x="2037993" y="3179326"/>
            <a:ext cx="44410" cy="3592949"/>
          </a:xfrm>
          <a:prstGeom prst="rect">
            <a:avLst/>
          </a:prstGeom>
          <a:solidFill>
            <a:srgbClr val="21277D"/>
          </a:solid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9785985"/>
          </a:xfrm>
          <a:prstGeom prst="rect">
            <a:avLst/>
          </a:prstGeom>
          <a:solidFill>
            <a:srgbClr val="272525"/>
          </a:solidFill>
          <a:ln w="9644">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9785985"/>
          </a:xfrm>
          <a:prstGeom prst="rect">
            <a:avLst/>
          </a:prstGeom>
        </p:spPr>
      </p:pic>
      <p:sp>
        <p:nvSpPr>
          <p:cNvPr id="5" name="Shape 2"/>
          <p:cNvSpPr/>
          <p:nvPr/>
        </p:nvSpPr>
        <p:spPr>
          <a:xfrm>
            <a:off x="0" y="0"/>
            <a:ext cx="14630400" cy="9785985"/>
          </a:xfrm>
          <a:prstGeom prst="rect">
            <a:avLst/>
          </a:prstGeom>
          <a:solidFill>
            <a:srgbClr val="272525">
              <a:alpha val="80000"/>
            </a:srgbClr>
          </a:solidFill>
          <a:ln/>
        </p:spPr>
      </p:sp>
      <p:sp>
        <p:nvSpPr>
          <p:cNvPr id="6" name="Text 3"/>
          <p:cNvSpPr/>
          <p:nvPr/>
        </p:nvSpPr>
        <p:spPr>
          <a:xfrm>
            <a:off x="3621167" y="567571"/>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E5E0DF"/>
                </a:solidFill>
                <a:latin typeface="Inter" pitchFamily="34" charset="0"/>
                <a:ea typeface="Inter" pitchFamily="34" charset="-122"/>
                <a:cs typeface="Inter" pitchFamily="34" charset="-120"/>
              </a:rPr>
              <a:t>با مشخص کردن این موارد، می‌توان مسئله قفل هوشمند را به صورت ریاضی فرموله کرد. به عنوان مثال، مسئله زیر یک فرمولاسیون ساده از مسئله قفل هوشمند است:</a:t>
            </a:r>
            <a:endParaRPr lang="en-US" sz="1225" dirty="0"/>
          </a:p>
        </p:txBody>
      </p:sp>
      <p:sp>
        <p:nvSpPr>
          <p:cNvPr id="7" name="Shape 4"/>
          <p:cNvSpPr/>
          <p:nvPr/>
        </p:nvSpPr>
        <p:spPr>
          <a:xfrm>
            <a:off x="3621167" y="1239917"/>
            <a:ext cx="7388066" cy="1072515"/>
          </a:xfrm>
          <a:prstGeom prst="roundRect">
            <a:avLst>
              <a:gd name="adj" fmla="val 6526"/>
            </a:avLst>
          </a:prstGeom>
          <a:solidFill>
            <a:srgbClr val="10133D"/>
          </a:solidFill>
          <a:ln/>
        </p:spPr>
      </p:sp>
      <p:sp>
        <p:nvSpPr>
          <p:cNvPr id="8" name="Shape 5"/>
          <p:cNvSpPr/>
          <p:nvPr/>
        </p:nvSpPr>
        <p:spPr>
          <a:xfrm>
            <a:off x="3613428" y="1239917"/>
            <a:ext cx="7403544" cy="1072515"/>
          </a:xfrm>
          <a:prstGeom prst="roundRect">
            <a:avLst>
              <a:gd name="adj" fmla="val 2175"/>
            </a:avLst>
          </a:prstGeom>
          <a:solidFill>
            <a:srgbClr val="10133D"/>
          </a:solidFill>
          <a:ln/>
        </p:spPr>
      </p:sp>
      <p:sp>
        <p:nvSpPr>
          <p:cNvPr id="9" name="Text 6"/>
          <p:cNvSpPr/>
          <p:nvPr/>
        </p:nvSpPr>
        <p:spPr>
          <a:xfrm>
            <a:off x="3768923" y="1356479"/>
            <a:ext cx="7092553" cy="839391"/>
          </a:xfrm>
          <a:prstGeom prst="rect">
            <a:avLst/>
          </a:prstGeom>
          <a:noFill/>
          <a:ln/>
        </p:spPr>
        <p:txBody>
          <a:bodyPr wrap="square" rtlCol="0" anchor="t"/>
          <a:lstStyle/>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min f(x)</a:t>
            </a:r>
            <a:endParaRPr lang="en-US" sz="1225" dirty="0"/>
          </a:p>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s.t.</a:t>
            </a:r>
            <a:endParaRPr lang="en-US" sz="1225" dirty="0"/>
          </a:p>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g(x) &lt;= 0</a:t>
            </a:r>
            <a:endParaRPr lang="en-US" sz="1225" dirty="0"/>
          </a:p>
        </p:txBody>
      </p:sp>
      <p:sp>
        <p:nvSpPr>
          <p:cNvPr id="10" name="Text 7"/>
          <p:cNvSpPr/>
          <p:nvPr/>
        </p:nvSpPr>
        <p:spPr>
          <a:xfrm>
            <a:off x="3621167" y="2487335"/>
            <a:ext cx="7388066" cy="248722"/>
          </a:xfrm>
          <a:prstGeom prst="rect">
            <a:avLst/>
          </a:prstGeom>
          <a:noFill/>
          <a:ln/>
        </p:spPr>
        <p:txBody>
          <a:bodyPr wrap="non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در این فرمولاسیون، x متغیرهای مسئله است، f(x) تابع هدف مسئله است، و g(x) محدودیت‌های مسئله است.</a:t>
            </a:r>
            <a:endParaRPr lang="en-US" sz="1225" dirty="0"/>
          </a:p>
        </p:txBody>
      </p:sp>
      <p:sp>
        <p:nvSpPr>
          <p:cNvPr id="11" name="Text 8"/>
          <p:cNvSpPr/>
          <p:nvPr/>
        </p:nvSpPr>
        <p:spPr>
          <a:xfrm>
            <a:off x="3621167" y="2910959"/>
            <a:ext cx="7388066" cy="497443"/>
          </a:xfrm>
          <a:prstGeom prst="rect">
            <a:avLst/>
          </a:prstGeom>
          <a:noFill/>
          <a:ln/>
        </p:spPr>
        <p:txBody>
          <a:bodyPr wrap="squar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با استفاده از این فرمولاسیون، می‌توان مسئله قفل هوشمند را با استفاده از الگوریتم‌های مختلف حل کرد. به عنوان مثال، می‌توان از الگوریتم‌های برنامه‌ریزی خطی برای حل مسائلی استفاده کرد که تابع هدف و محدودیت‌های آنها خطی هستند.</a:t>
            </a:r>
            <a:endParaRPr lang="en-US" sz="1225" dirty="0"/>
          </a:p>
        </p:txBody>
      </p:sp>
      <p:sp>
        <p:nvSpPr>
          <p:cNvPr id="12" name="Text 9"/>
          <p:cNvSpPr/>
          <p:nvPr/>
        </p:nvSpPr>
        <p:spPr>
          <a:xfrm>
            <a:off x="3621167" y="3583305"/>
            <a:ext cx="7388066" cy="248722"/>
          </a:xfrm>
          <a:prstGeom prst="rect">
            <a:avLst/>
          </a:prstGeom>
          <a:noFill/>
          <a:ln/>
        </p:spPr>
        <p:txBody>
          <a:bodyPr wrap="non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در اینجا چند نمونه از فرمولاسیون‌های مسئله قفل هوشمند آورده شده است:</a:t>
            </a:r>
            <a:endParaRPr lang="en-US" sz="1225" dirty="0"/>
          </a:p>
        </p:txBody>
      </p:sp>
      <p:sp>
        <p:nvSpPr>
          <p:cNvPr id="13" name="Text 10"/>
          <p:cNvSpPr/>
          <p:nvPr/>
        </p:nvSpPr>
        <p:spPr>
          <a:xfrm>
            <a:off x="3621167" y="4006929"/>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E5E0DF"/>
                </a:solidFill>
                <a:latin typeface="Inter" pitchFamily="34" charset="0"/>
                <a:ea typeface="Inter" pitchFamily="34" charset="-122"/>
                <a:cs typeface="Inter" pitchFamily="34" charset="-120"/>
              </a:rPr>
              <a:t>برای فرموله سازی مسئله جلوگیری از نفوذ به قفل، می‌توان از محدودیت زیر استفاده کرد:</a:t>
            </a:r>
            <a:endParaRPr lang="en-US" sz="1225" dirty="0"/>
          </a:p>
        </p:txBody>
      </p:sp>
      <p:sp>
        <p:nvSpPr>
          <p:cNvPr id="14" name="Shape 11"/>
          <p:cNvSpPr/>
          <p:nvPr/>
        </p:nvSpPr>
        <p:spPr>
          <a:xfrm>
            <a:off x="3621167" y="4430554"/>
            <a:ext cx="7388066" cy="512921"/>
          </a:xfrm>
          <a:prstGeom prst="roundRect">
            <a:avLst>
              <a:gd name="adj" fmla="val 13646"/>
            </a:avLst>
          </a:prstGeom>
          <a:solidFill>
            <a:srgbClr val="10133D"/>
          </a:solidFill>
          <a:ln/>
        </p:spPr>
      </p:sp>
      <p:sp>
        <p:nvSpPr>
          <p:cNvPr id="15" name="Shape 12"/>
          <p:cNvSpPr/>
          <p:nvPr/>
        </p:nvSpPr>
        <p:spPr>
          <a:xfrm>
            <a:off x="3613428" y="4430554"/>
            <a:ext cx="7403544" cy="512921"/>
          </a:xfrm>
          <a:prstGeom prst="roundRect">
            <a:avLst>
              <a:gd name="adj" fmla="val 4549"/>
            </a:avLst>
          </a:prstGeom>
          <a:solidFill>
            <a:srgbClr val="10133D"/>
          </a:solidFill>
          <a:ln/>
        </p:spPr>
      </p:sp>
      <p:sp>
        <p:nvSpPr>
          <p:cNvPr id="16" name="Text 13"/>
          <p:cNvSpPr/>
          <p:nvPr/>
        </p:nvSpPr>
        <p:spPr>
          <a:xfrm>
            <a:off x="3768923" y="4547116"/>
            <a:ext cx="7092553" cy="279797"/>
          </a:xfrm>
          <a:prstGeom prst="rect">
            <a:avLst/>
          </a:prstGeom>
          <a:noFill/>
          <a:ln/>
        </p:spPr>
        <p:txBody>
          <a:bodyPr wrap="none" rtlCol="0" anchor="t"/>
          <a:lstStyle/>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max attempts &lt;= T</a:t>
            </a:r>
            <a:endParaRPr lang="en-US" sz="1225" dirty="0"/>
          </a:p>
        </p:txBody>
      </p:sp>
      <p:sp>
        <p:nvSpPr>
          <p:cNvPr id="17" name="Text 14"/>
          <p:cNvSpPr/>
          <p:nvPr/>
        </p:nvSpPr>
        <p:spPr>
          <a:xfrm>
            <a:off x="3621167" y="5118378"/>
            <a:ext cx="7388066" cy="248722"/>
          </a:xfrm>
          <a:prstGeom prst="rect">
            <a:avLst/>
          </a:prstGeom>
          <a:noFill/>
          <a:ln/>
        </p:spPr>
        <p:txBody>
          <a:bodyPr wrap="non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در این محدودیت، attempts تعداد تلاش‌های ورود کد نادرست را نشان می‌دهد، و T حداکثر تعداد تلاش‌های مجاز است.</a:t>
            </a:r>
            <a:endParaRPr lang="en-US" sz="1225" dirty="0"/>
          </a:p>
        </p:txBody>
      </p:sp>
      <p:sp>
        <p:nvSpPr>
          <p:cNvPr id="18" name="Text 15"/>
          <p:cNvSpPr/>
          <p:nvPr/>
        </p:nvSpPr>
        <p:spPr>
          <a:xfrm>
            <a:off x="3621167" y="5542002"/>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E5E0DF"/>
                </a:solidFill>
                <a:latin typeface="Inter" pitchFamily="34" charset="0"/>
                <a:ea typeface="Inter" pitchFamily="34" charset="-122"/>
                <a:cs typeface="Inter" pitchFamily="34" charset="-120"/>
              </a:rPr>
              <a:t>برای فرموله سازی مسئله جلوگیری از استفاده همزمان چندین کاربر از قفل، می‌توان از محدودیت زیر استفاده کرد:</a:t>
            </a:r>
            <a:endParaRPr lang="en-US" sz="1225" dirty="0"/>
          </a:p>
        </p:txBody>
      </p:sp>
      <p:sp>
        <p:nvSpPr>
          <p:cNvPr id="19" name="Shape 16"/>
          <p:cNvSpPr/>
          <p:nvPr/>
        </p:nvSpPr>
        <p:spPr>
          <a:xfrm>
            <a:off x="3621167" y="5965627"/>
            <a:ext cx="7388066" cy="512921"/>
          </a:xfrm>
          <a:prstGeom prst="roundRect">
            <a:avLst>
              <a:gd name="adj" fmla="val 13646"/>
            </a:avLst>
          </a:prstGeom>
          <a:solidFill>
            <a:srgbClr val="10133D"/>
          </a:solidFill>
          <a:ln/>
        </p:spPr>
      </p:sp>
      <p:sp>
        <p:nvSpPr>
          <p:cNvPr id="20" name="Shape 17"/>
          <p:cNvSpPr/>
          <p:nvPr/>
        </p:nvSpPr>
        <p:spPr>
          <a:xfrm>
            <a:off x="3613428" y="5965627"/>
            <a:ext cx="7403544" cy="512921"/>
          </a:xfrm>
          <a:prstGeom prst="roundRect">
            <a:avLst>
              <a:gd name="adj" fmla="val 4549"/>
            </a:avLst>
          </a:prstGeom>
          <a:solidFill>
            <a:srgbClr val="10133D"/>
          </a:solidFill>
          <a:ln/>
        </p:spPr>
      </p:sp>
      <p:sp>
        <p:nvSpPr>
          <p:cNvPr id="21" name="Text 18"/>
          <p:cNvSpPr/>
          <p:nvPr/>
        </p:nvSpPr>
        <p:spPr>
          <a:xfrm>
            <a:off x="3768923" y="6082189"/>
            <a:ext cx="7092553" cy="279797"/>
          </a:xfrm>
          <a:prstGeom prst="rect">
            <a:avLst/>
          </a:prstGeom>
          <a:noFill/>
          <a:ln/>
        </p:spPr>
        <p:txBody>
          <a:bodyPr wrap="none" rtlCol="0" anchor="t"/>
          <a:lstStyle/>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count &lt;= K</a:t>
            </a:r>
            <a:endParaRPr lang="en-US" sz="1225" dirty="0"/>
          </a:p>
        </p:txBody>
      </p:sp>
      <p:sp>
        <p:nvSpPr>
          <p:cNvPr id="22" name="Text 19"/>
          <p:cNvSpPr/>
          <p:nvPr/>
        </p:nvSpPr>
        <p:spPr>
          <a:xfrm>
            <a:off x="3621167" y="6653451"/>
            <a:ext cx="7388066" cy="497443"/>
          </a:xfrm>
          <a:prstGeom prst="rect">
            <a:avLst/>
          </a:prstGeom>
          <a:noFill/>
          <a:ln/>
        </p:spPr>
        <p:txBody>
          <a:bodyPr wrap="squar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در این محدودیت، count تعداد کاربرانی را نشان می‌دهد که در حال حاضر از قفل استفاده می‌کنند، و K حداکثر تعداد کاربران مجاز است.</a:t>
            </a:r>
            <a:endParaRPr lang="en-US" sz="1225" dirty="0"/>
          </a:p>
        </p:txBody>
      </p:sp>
      <p:sp>
        <p:nvSpPr>
          <p:cNvPr id="23" name="Text 20"/>
          <p:cNvSpPr/>
          <p:nvPr/>
        </p:nvSpPr>
        <p:spPr>
          <a:xfrm>
            <a:off x="3621167" y="7325797"/>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E5E0DF"/>
                </a:solidFill>
                <a:latin typeface="Inter" pitchFamily="34" charset="0"/>
                <a:ea typeface="Inter" pitchFamily="34" charset="-122"/>
                <a:cs typeface="Inter" pitchFamily="34" charset="-120"/>
              </a:rPr>
              <a:t>برای فرموله سازی مسئله جلوگیری از خرابی قفل در اثر ذخیره بیش از حد داده، می‌توان از محدودیت زیر استفاده کرد:</a:t>
            </a:r>
            <a:endParaRPr lang="en-US" sz="1225" dirty="0"/>
          </a:p>
        </p:txBody>
      </p:sp>
      <p:sp>
        <p:nvSpPr>
          <p:cNvPr id="24" name="Shape 21"/>
          <p:cNvSpPr/>
          <p:nvPr/>
        </p:nvSpPr>
        <p:spPr>
          <a:xfrm>
            <a:off x="3621167" y="7749421"/>
            <a:ext cx="7388066" cy="512921"/>
          </a:xfrm>
          <a:prstGeom prst="roundRect">
            <a:avLst>
              <a:gd name="adj" fmla="val 13646"/>
            </a:avLst>
          </a:prstGeom>
          <a:solidFill>
            <a:srgbClr val="10133D"/>
          </a:solidFill>
          <a:ln/>
        </p:spPr>
      </p:sp>
      <p:sp>
        <p:nvSpPr>
          <p:cNvPr id="25" name="Shape 22"/>
          <p:cNvSpPr/>
          <p:nvPr/>
        </p:nvSpPr>
        <p:spPr>
          <a:xfrm>
            <a:off x="3613428" y="7749421"/>
            <a:ext cx="7403544" cy="512921"/>
          </a:xfrm>
          <a:prstGeom prst="roundRect">
            <a:avLst>
              <a:gd name="adj" fmla="val 4549"/>
            </a:avLst>
          </a:prstGeom>
          <a:solidFill>
            <a:srgbClr val="10133D"/>
          </a:solidFill>
          <a:ln/>
        </p:spPr>
      </p:sp>
      <p:sp>
        <p:nvSpPr>
          <p:cNvPr id="26" name="Text 23"/>
          <p:cNvSpPr/>
          <p:nvPr/>
        </p:nvSpPr>
        <p:spPr>
          <a:xfrm>
            <a:off x="3768923" y="7865983"/>
            <a:ext cx="7092553" cy="279797"/>
          </a:xfrm>
          <a:prstGeom prst="rect">
            <a:avLst/>
          </a:prstGeom>
          <a:noFill/>
          <a:ln/>
        </p:spPr>
        <p:txBody>
          <a:bodyPr wrap="none" rtlCol="0" anchor="t"/>
          <a:lstStyle/>
          <a:p>
            <a:pPr marL="0" indent="0" rtl="1">
              <a:lnSpc>
                <a:spcPts val="2204"/>
              </a:lnSpc>
              <a:buNone/>
            </a:pPr>
            <a:r>
              <a:rPr lang="en-US" sz="1225" kern="0" spc="-24" dirty="0">
                <a:solidFill>
                  <a:srgbClr val="E5E0DF"/>
                </a:solidFill>
                <a:highlight>
                  <a:srgbClr val="10133D"/>
                </a:highlight>
                <a:latin typeface="Consolas" pitchFamily="34" charset="0"/>
                <a:ea typeface="Consolas" pitchFamily="34" charset="-122"/>
                <a:cs typeface="Consolas" pitchFamily="34" charset="-120"/>
              </a:rPr>
              <a:t>size &lt;= S</a:t>
            </a:r>
            <a:endParaRPr lang="en-US" sz="1225" dirty="0"/>
          </a:p>
        </p:txBody>
      </p:sp>
      <p:sp>
        <p:nvSpPr>
          <p:cNvPr id="27" name="Text 24"/>
          <p:cNvSpPr/>
          <p:nvPr/>
        </p:nvSpPr>
        <p:spPr>
          <a:xfrm>
            <a:off x="3621167" y="8437245"/>
            <a:ext cx="7388066" cy="248722"/>
          </a:xfrm>
          <a:prstGeom prst="rect">
            <a:avLst/>
          </a:prstGeom>
          <a:noFill/>
          <a:ln/>
        </p:spPr>
        <p:txBody>
          <a:bodyPr wrap="non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در این محدودیت، size حجم داده ذخیره شده در قفل را نشان می‌دهد، و S حداکثر حجم مجاز است.</a:t>
            </a:r>
            <a:endParaRPr lang="en-US" sz="1225" dirty="0"/>
          </a:p>
        </p:txBody>
      </p:sp>
      <p:sp>
        <p:nvSpPr>
          <p:cNvPr id="28" name="Text 25"/>
          <p:cNvSpPr/>
          <p:nvPr/>
        </p:nvSpPr>
        <p:spPr>
          <a:xfrm>
            <a:off x="3621167" y="8860869"/>
            <a:ext cx="7388066" cy="497443"/>
          </a:xfrm>
          <a:prstGeom prst="rect">
            <a:avLst/>
          </a:prstGeom>
          <a:noFill/>
          <a:ln/>
        </p:spPr>
        <p:txBody>
          <a:bodyPr wrap="square" rtlCol="0" anchor="t"/>
          <a:lstStyle/>
          <a:p>
            <a:pPr marL="0" indent="0" algn="r" rtl="1">
              <a:lnSpc>
                <a:spcPts val="1960"/>
              </a:lnSpc>
              <a:buNone/>
            </a:pPr>
            <a:r>
              <a:rPr lang="en-US" sz="1225" kern="0" spc="-24" dirty="0">
                <a:solidFill>
                  <a:srgbClr val="E5E0DF"/>
                </a:solidFill>
                <a:latin typeface="Inter" pitchFamily="34" charset="0"/>
                <a:ea typeface="Inter" pitchFamily="34" charset="-122"/>
                <a:cs typeface="Inter" pitchFamily="34" charset="-120"/>
              </a:rPr>
              <a:t>فرموله سازی مسئله قفل هوشمند می‌تواند به بهبود عملکرد و امنیت قفل هوشمند کمک کند. با فرموله سازی صحیح مسئله، می‌توان از الگوریتم‌های مختلف برای حل مسئله استفاده کرد و راه حل‌های بهینه‌تری را به دست آورد.</a:t>
            </a:r>
            <a:endParaRPr lang="en-US" sz="12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11010781"/>
          </a:xfrm>
          <a:prstGeom prst="rect">
            <a:avLst/>
          </a:prstGeom>
          <a:solidFill>
            <a:srgbClr val="FFFFFF"/>
          </a:solidFill>
          <a:ln w="9644">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11010781"/>
          </a:xfrm>
          <a:prstGeom prst="rect">
            <a:avLst/>
          </a:prstGeom>
        </p:spPr>
      </p:pic>
      <p:sp>
        <p:nvSpPr>
          <p:cNvPr id="5" name="Shape 2"/>
          <p:cNvSpPr/>
          <p:nvPr/>
        </p:nvSpPr>
        <p:spPr>
          <a:xfrm>
            <a:off x="0" y="0"/>
            <a:ext cx="14630400" cy="11010781"/>
          </a:xfrm>
          <a:prstGeom prst="rect">
            <a:avLst/>
          </a:prstGeom>
          <a:solidFill>
            <a:srgbClr val="FFFFFF">
              <a:alpha val="85000"/>
            </a:srgbClr>
          </a:solidFill>
          <a:ln/>
        </p:spPr>
      </p:sp>
      <p:sp>
        <p:nvSpPr>
          <p:cNvPr id="6" name="Text 3"/>
          <p:cNvSpPr/>
          <p:nvPr/>
        </p:nvSpPr>
        <p:spPr>
          <a:xfrm>
            <a:off x="7780020" y="427673"/>
            <a:ext cx="3229213" cy="291703"/>
          </a:xfrm>
          <a:prstGeom prst="rect">
            <a:avLst/>
          </a:prstGeom>
          <a:noFill/>
          <a:ln/>
        </p:spPr>
        <p:txBody>
          <a:bodyPr wrap="none" rtlCol="0" anchor="t"/>
          <a:lstStyle/>
          <a:p>
            <a:pPr marL="0" indent="0" algn="r" rtl="1">
              <a:lnSpc>
                <a:spcPts val="2296"/>
              </a:lnSpc>
              <a:buNone/>
            </a:pPr>
            <a:r>
              <a:rPr lang="en-US" sz="1837" b="1" kern="0" spc="-55" dirty="0">
                <a:solidFill>
                  <a:srgbClr val="000000"/>
                </a:solidFill>
                <a:latin typeface="Inter" pitchFamily="34" charset="0"/>
                <a:ea typeface="Inter" pitchFamily="34" charset="-122"/>
                <a:cs typeface="Inter" pitchFamily="34" charset="-120"/>
              </a:rPr>
              <a:t>جستجو نا آگاهانه در قفل </a:t>
            </a:r>
            <a:r>
              <a:rPr lang="en-US" sz="1837" b="1" kern="0" spc="-55" dirty="0" err="1">
                <a:solidFill>
                  <a:srgbClr val="000000"/>
                </a:solidFill>
                <a:latin typeface="Inter" pitchFamily="34" charset="0"/>
                <a:ea typeface="Inter" pitchFamily="34" charset="-122"/>
                <a:cs typeface="Inter" pitchFamily="34" charset="-120"/>
              </a:rPr>
              <a:t>های</a:t>
            </a:r>
            <a:r>
              <a:rPr lang="en-US" sz="1837" b="1" kern="0" spc="-55" dirty="0">
                <a:solidFill>
                  <a:srgbClr val="000000"/>
                </a:solidFill>
                <a:latin typeface="Inter" pitchFamily="34" charset="0"/>
                <a:ea typeface="Inter" pitchFamily="34" charset="-122"/>
                <a:cs typeface="Inter" pitchFamily="34" charset="-120"/>
              </a:rPr>
              <a:t> </a:t>
            </a:r>
            <a:r>
              <a:rPr lang="en-US" sz="1837" b="1" kern="0" spc="-55" dirty="0" err="1">
                <a:solidFill>
                  <a:srgbClr val="000000"/>
                </a:solidFill>
                <a:latin typeface="Inter" pitchFamily="34" charset="0"/>
                <a:ea typeface="Inter" pitchFamily="34" charset="-122"/>
                <a:cs typeface="Inter" pitchFamily="34" charset="-120"/>
              </a:rPr>
              <a:t>هوشمند</a:t>
            </a:r>
            <a:r>
              <a:rPr lang="fa-IR" sz="1837" b="1" kern="0" spc="-55" dirty="0">
                <a:solidFill>
                  <a:srgbClr val="000000"/>
                </a:solidFill>
                <a:latin typeface="Inter" pitchFamily="34" charset="0"/>
                <a:ea typeface="Inter" pitchFamily="34" charset="-122"/>
                <a:cs typeface="Inter" pitchFamily="34" charset="-120"/>
              </a:rPr>
              <a:t>:</a:t>
            </a:r>
            <a:endParaRPr lang="en-US" sz="1837" dirty="0"/>
          </a:p>
        </p:txBody>
      </p:sp>
      <p:sp>
        <p:nvSpPr>
          <p:cNvPr id="7" name="Text 4"/>
          <p:cNvSpPr/>
          <p:nvPr/>
        </p:nvSpPr>
        <p:spPr>
          <a:xfrm>
            <a:off x="3621167" y="894278"/>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جستجو ناآگاهانه در قفل های هوشمند</a:t>
            </a:r>
            <a:r>
              <a:rPr lang="en-US" sz="1225" kern="0" spc="-24" dirty="0">
                <a:solidFill>
                  <a:srgbClr val="272525"/>
                </a:solidFill>
                <a:latin typeface="Inter" pitchFamily="34" charset="0"/>
                <a:ea typeface="Inter" pitchFamily="34" charset="-122"/>
                <a:cs typeface="Inter" pitchFamily="34" charset="-120"/>
              </a:rPr>
              <a:t>، فرآیندی است که در آن یک شخص بدون آگاهی یا رضایت کاربر، به داده‌های قفل هوشمند دسترسی پیدا می‌کند. این امر می‌تواند از طریق روش‌های مختلفی انجام شود، مانند:</a:t>
            </a:r>
            <a:endParaRPr lang="en-US" sz="1225" dirty="0"/>
          </a:p>
        </p:txBody>
      </p:sp>
      <p:sp>
        <p:nvSpPr>
          <p:cNvPr id="8" name="Text 5"/>
          <p:cNvSpPr/>
          <p:nvPr/>
        </p:nvSpPr>
        <p:spPr>
          <a:xfrm>
            <a:off x="3621167" y="1566624"/>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دسترسی فیزیکی به قفل:</a:t>
            </a:r>
            <a:r>
              <a:rPr lang="en-US" sz="1225" kern="0" spc="-24" dirty="0">
                <a:solidFill>
                  <a:srgbClr val="272525"/>
                </a:solidFill>
                <a:latin typeface="Inter" pitchFamily="34" charset="0"/>
                <a:ea typeface="Inter" pitchFamily="34" charset="-122"/>
                <a:cs typeface="Inter" pitchFamily="34" charset="-120"/>
              </a:rPr>
              <a:t> در این روش، شخص به قفل دسترسی فیزیکی پیدا می‌کند و سپس از آن برای دسترسی به داده‌ها استفاده می‌کند.</a:t>
            </a:r>
            <a:endParaRPr lang="en-US" sz="1225" dirty="0"/>
          </a:p>
        </p:txBody>
      </p:sp>
      <p:sp>
        <p:nvSpPr>
          <p:cNvPr id="9" name="Text 6"/>
          <p:cNvSpPr/>
          <p:nvPr/>
        </p:nvSpPr>
        <p:spPr>
          <a:xfrm>
            <a:off x="3621167" y="2238970"/>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دسترسی از طریق شبکه:</a:t>
            </a:r>
            <a:r>
              <a:rPr lang="en-US" sz="1225" kern="0" spc="-24" dirty="0">
                <a:solidFill>
                  <a:srgbClr val="272525"/>
                </a:solidFill>
                <a:latin typeface="Inter" pitchFamily="34" charset="0"/>
                <a:ea typeface="Inter" pitchFamily="34" charset="-122"/>
                <a:cs typeface="Inter" pitchFamily="34" charset="-120"/>
              </a:rPr>
              <a:t> در این روش، شخص از طریق شبکه به قفل دسترسی پیدا می‌کند. این امر می‌تواند از طریق هک شبکه، یا استفاده از یک آسیب‌پذیری امنیتی در قفل انجام شود.</a:t>
            </a:r>
            <a:endParaRPr lang="en-US" sz="1225" dirty="0"/>
          </a:p>
        </p:txBody>
      </p:sp>
      <p:sp>
        <p:nvSpPr>
          <p:cNvPr id="10" name="Text 7"/>
          <p:cNvSpPr/>
          <p:nvPr/>
        </p:nvSpPr>
        <p:spPr>
          <a:xfrm>
            <a:off x="3621167" y="2911316"/>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دسترسی از طریق یک شخص واسطه:</a:t>
            </a:r>
            <a:r>
              <a:rPr lang="en-US" sz="1225" kern="0" spc="-24" dirty="0">
                <a:solidFill>
                  <a:srgbClr val="272525"/>
                </a:solidFill>
                <a:latin typeface="Inter" pitchFamily="34" charset="0"/>
                <a:ea typeface="Inter" pitchFamily="34" charset="-122"/>
                <a:cs typeface="Inter" pitchFamily="34" charset="-120"/>
              </a:rPr>
              <a:t> در این روش، شخص به یک شخص دیگر اعتماد می‌کند تا به داده‌های قفل هوشمند او دسترسی پیدا کند. این امر می‌تواند به صورت عمدی یا غیرعمدی انجام شود.</a:t>
            </a:r>
            <a:endParaRPr lang="en-US" sz="1225" dirty="0"/>
          </a:p>
        </p:txBody>
      </p:sp>
      <p:sp>
        <p:nvSpPr>
          <p:cNvPr id="11" name="Text 8"/>
          <p:cNvSpPr/>
          <p:nvPr/>
        </p:nvSpPr>
        <p:spPr>
          <a:xfrm>
            <a:off x="3621167" y="3583662"/>
            <a:ext cx="7388066" cy="248722"/>
          </a:xfrm>
          <a:prstGeom prst="rect">
            <a:avLst/>
          </a:prstGeom>
          <a:noFill/>
          <a:ln/>
        </p:spPr>
        <p:txBody>
          <a:bodyPr wrap="non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جستجو ناآگاهانه در قفل های هوشمند می‌تواند منجر به عواقب مختلفی شود، مانند:</a:t>
            </a:r>
            <a:endParaRPr lang="en-US" sz="1225" dirty="0"/>
          </a:p>
        </p:txBody>
      </p:sp>
      <p:sp>
        <p:nvSpPr>
          <p:cNvPr id="12" name="Text 9"/>
          <p:cNvSpPr/>
          <p:nvPr/>
        </p:nvSpPr>
        <p:spPr>
          <a:xfrm>
            <a:off x="3621167" y="4007287"/>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سرقت اطلاعات شخصی:</a:t>
            </a:r>
            <a:r>
              <a:rPr lang="en-US" sz="1225" kern="0" spc="-24" dirty="0">
                <a:solidFill>
                  <a:srgbClr val="272525"/>
                </a:solidFill>
                <a:latin typeface="Inter" pitchFamily="34" charset="0"/>
                <a:ea typeface="Inter" pitchFamily="34" charset="-122"/>
                <a:cs typeface="Inter" pitchFamily="34" charset="-120"/>
              </a:rPr>
              <a:t> شخص مهاجم می‌تواند اطلاعات شخصی کاربر، مانند نام، آدرس، شماره تلفن، و غیره را سرقت کند.</a:t>
            </a:r>
            <a:endParaRPr lang="en-US" sz="1225" dirty="0"/>
          </a:p>
        </p:txBody>
      </p:sp>
      <p:sp>
        <p:nvSpPr>
          <p:cNvPr id="13" name="Text 10"/>
          <p:cNvSpPr/>
          <p:nvPr/>
        </p:nvSpPr>
        <p:spPr>
          <a:xfrm>
            <a:off x="3621167" y="4430911"/>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دسترسی غیرمجاز به مکان‌ها:</a:t>
            </a:r>
            <a:r>
              <a:rPr lang="en-US" sz="1225" kern="0" spc="-24" dirty="0">
                <a:solidFill>
                  <a:srgbClr val="272525"/>
                </a:solidFill>
                <a:latin typeface="Inter" pitchFamily="34" charset="0"/>
                <a:ea typeface="Inter" pitchFamily="34" charset="-122"/>
                <a:cs typeface="Inter" pitchFamily="34" charset="-120"/>
              </a:rPr>
              <a:t> شخص مهاجم می‌تواند با دسترسی به قفل، به مکان‌هایی که برای کاربر مجاز است، دسترسی غیرمجاز پیدا کند.</a:t>
            </a:r>
            <a:endParaRPr lang="en-US" sz="1225" dirty="0"/>
          </a:p>
        </p:txBody>
      </p:sp>
      <p:sp>
        <p:nvSpPr>
          <p:cNvPr id="14" name="Text 11"/>
          <p:cNvSpPr/>
          <p:nvPr/>
        </p:nvSpPr>
        <p:spPr>
          <a:xfrm>
            <a:off x="3621167" y="5103257"/>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تغییر تنظیمات قفل:</a:t>
            </a:r>
            <a:r>
              <a:rPr lang="en-US" sz="1225" kern="0" spc="-24" dirty="0">
                <a:solidFill>
                  <a:srgbClr val="272525"/>
                </a:solidFill>
                <a:latin typeface="Inter" pitchFamily="34" charset="0"/>
                <a:ea typeface="Inter" pitchFamily="34" charset="-122"/>
                <a:cs typeface="Inter" pitchFamily="34" charset="-120"/>
              </a:rPr>
              <a:t> شخص مهاجم می‌تواند تنظیمات قفل را تغییر دهد، مانند تغییر رمز ورود، یا فعال کردن ویژگی‌های جدید.</a:t>
            </a:r>
            <a:endParaRPr lang="en-US" sz="1225" dirty="0"/>
          </a:p>
        </p:txBody>
      </p:sp>
      <p:sp>
        <p:nvSpPr>
          <p:cNvPr id="15" name="Text 12"/>
          <p:cNvSpPr/>
          <p:nvPr/>
        </p:nvSpPr>
        <p:spPr>
          <a:xfrm>
            <a:off x="3621167" y="5526881"/>
            <a:ext cx="7388066" cy="248722"/>
          </a:xfrm>
          <a:prstGeom prst="rect">
            <a:avLst/>
          </a:prstGeom>
          <a:noFill/>
          <a:ln/>
        </p:spPr>
        <p:txBody>
          <a:bodyPr wrap="non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برای جلوگیری از جستجو ناآگاهانه در قفل های هوشمند، باید اقدامات امنیتی زیر را انجام داد:</a:t>
            </a:r>
            <a:endParaRPr lang="en-US" sz="1225" dirty="0"/>
          </a:p>
        </p:txBody>
      </p:sp>
      <p:sp>
        <p:nvSpPr>
          <p:cNvPr id="16" name="Text 13"/>
          <p:cNvSpPr/>
          <p:nvPr/>
        </p:nvSpPr>
        <p:spPr>
          <a:xfrm>
            <a:off x="3621167" y="5950506"/>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قفل‌های هوشمند با امنیت بالا استفاده کنید:</a:t>
            </a:r>
            <a:r>
              <a:rPr lang="en-US" sz="1225" kern="0" spc="-24" dirty="0">
                <a:solidFill>
                  <a:srgbClr val="272525"/>
                </a:solidFill>
                <a:latin typeface="Inter" pitchFamily="34" charset="0"/>
                <a:ea typeface="Inter" pitchFamily="34" charset="-122"/>
                <a:cs typeface="Inter" pitchFamily="34" charset="-120"/>
              </a:rPr>
              <a:t> این قفل‌ها دارای ویژگی‌های امنیتی مختلفی هستند که می‌توانند از دسترسی غیرمجاز جلوگیری کنند.</a:t>
            </a:r>
            <a:endParaRPr lang="en-US" sz="1225" dirty="0"/>
          </a:p>
        </p:txBody>
      </p:sp>
      <p:sp>
        <p:nvSpPr>
          <p:cNvPr id="17" name="Text 14"/>
          <p:cNvSpPr/>
          <p:nvPr/>
        </p:nvSpPr>
        <p:spPr>
          <a:xfrm>
            <a:off x="3621167" y="6622852"/>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رمز ورود قوی برای قفل خود انتخاب کنید:</a:t>
            </a:r>
            <a:r>
              <a:rPr lang="en-US" sz="1225" kern="0" spc="-24" dirty="0">
                <a:solidFill>
                  <a:srgbClr val="272525"/>
                </a:solidFill>
                <a:latin typeface="Inter" pitchFamily="34" charset="0"/>
                <a:ea typeface="Inter" pitchFamily="34" charset="-122"/>
                <a:cs typeface="Inter" pitchFamily="34" charset="-120"/>
              </a:rPr>
              <a:t> رمز ورود قوی باید حداقل 8 کاراکتر داشته باشد و شامل حروف بزرگ، حروف کوچک، اعداد، و نمادها باشد.</a:t>
            </a:r>
            <a:endParaRPr lang="en-US" sz="1225" dirty="0"/>
          </a:p>
        </p:txBody>
      </p:sp>
      <p:sp>
        <p:nvSpPr>
          <p:cNvPr id="18" name="Text 15"/>
          <p:cNvSpPr/>
          <p:nvPr/>
        </p:nvSpPr>
        <p:spPr>
          <a:xfrm>
            <a:off x="3621167" y="7295197"/>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ویژگی‌های امنیتی قفل خود استفاده کنید:</a:t>
            </a:r>
            <a:r>
              <a:rPr lang="en-US" sz="1225" kern="0" spc="-24" dirty="0">
                <a:solidFill>
                  <a:srgbClr val="272525"/>
                </a:solidFill>
                <a:latin typeface="Inter" pitchFamily="34" charset="0"/>
                <a:ea typeface="Inter" pitchFamily="34" charset="-122"/>
                <a:cs typeface="Inter" pitchFamily="34" charset="-120"/>
              </a:rPr>
              <a:t> برخی از قفل‌های هوشمند دارای ویژگی‌هایی مانند تأیید هویت دو مرحله‌ای هستند که می‌توانند از دسترسی غیرمجاز جلوگیری کنند.</a:t>
            </a:r>
            <a:endParaRPr lang="en-US" sz="1225" dirty="0"/>
          </a:p>
        </p:txBody>
      </p:sp>
      <p:sp>
        <p:nvSpPr>
          <p:cNvPr id="19" name="Text 16"/>
          <p:cNvSpPr/>
          <p:nvPr/>
        </p:nvSpPr>
        <p:spPr>
          <a:xfrm>
            <a:off x="3621167" y="7967543"/>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قفل خود در مکان‌های امن استفاده کنید:</a:t>
            </a:r>
            <a:r>
              <a:rPr lang="en-US" sz="1225" kern="0" spc="-24" dirty="0">
                <a:solidFill>
                  <a:srgbClr val="272525"/>
                </a:solidFill>
                <a:latin typeface="Inter" pitchFamily="34" charset="0"/>
                <a:ea typeface="Inter" pitchFamily="34" charset="-122"/>
                <a:cs typeface="Inter" pitchFamily="34" charset="-120"/>
              </a:rPr>
              <a:t> قفل خود را در مکان‌هایی قرار دهید که دسترسی به آن برای افراد غیرمجاز دشوار باشد.</a:t>
            </a:r>
            <a:endParaRPr lang="en-US" sz="1225" dirty="0"/>
          </a:p>
        </p:txBody>
      </p:sp>
      <p:sp>
        <p:nvSpPr>
          <p:cNvPr id="20" name="Text 17"/>
          <p:cNvSpPr/>
          <p:nvPr/>
        </p:nvSpPr>
        <p:spPr>
          <a:xfrm>
            <a:off x="3621167" y="8639889"/>
            <a:ext cx="7388066" cy="248722"/>
          </a:xfrm>
          <a:prstGeom prst="rect">
            <a:avLst/>
          </a:prstGeom>
          <a:noFill/>
          <a:ln/>
        </p:spPr>
        <p:txBody>
          <a:bodyPr wrap="non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در اینجا چند نکته اضافی برای جلوگیری از جستجو ناآگاهانه در قفل های هوشمند آورده شده است:</a:t>
            </a:r>
            <a:endParaRPr lang="en-US" sz="1225" dirty="0"/>
          </a:p>
        </p:txBody>
      </p:sp>
      <p:sp>
        <p:nvSpPr>
          <p:cNvPr id="21" name="Text 18"/>
          <p:cNvSpPr/>
          <p:nvPr/>
        </p:nvSpPr>
        <p:spPr>
          <a:xfrm>
            <a:off x="3621167" y="9063514"/>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به اشتراک گذاشتن رمز ورود قفل خود با دیگران خودداری کنید.</a:t>
            </a:r>
            <a:endParaRPr lang="en-US" sz="1225" dirty="0"/>
          </a:p>
        </p:txBody>
      </p:sp>
      <p:sp>
        <p:nvSpPr>
          <p:cNvPr id="22" name="Text 19"/>
          <p:cNvSpPr/>
          <p:nvPr/>
        </p:nvSpPr>
        <p:spPr>
          <a:xfrm>
            <a:off x="3621167" y="9487138"/>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به روزرسانی نرم‌افزار قفل خود غافل نشوید.</a:t>
            </a:r>
            <a:endParaRPr lang="en-US" sz="1225" dirty="0"/>
          </a:p>
        </p:txBody>
      </p:sp>
      <p:sp>
        <p:nvSpPr>
          <p:cNvPr id="23" name="Text 20"/>
          <p:cNvSpPr/>
          <p:nvPr/>
        </p:nvSpPr>
        <p:spPr>
          <a:xfrm>
            <a:off x="3621167" y="9910763"/>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از هک شدن شبکه خود جلوگیری کنید.</a:t>
            </a:r>
            <a:endParaRPr lang="en-US" sz="1225" dirty="0"/>
          </a:p>
        </p:txBody>
      </p:sp>
      <p:sp>
        <p:nvSpPr>
          <p:cNvPr id="24" name="Text 21"/>
          <p:cNvSpPr/>
          <p:nvPr/>
        </p:nvSpPr>
        <p:spPr>
          <a:xfrm>
            <a:off x="3621167" y="10334387"/>
            <a:ext cx="7388066" cy="248722"/>
          </a:xfrm>
          <a:prstGeom prst="rect">
            <a:avLst/>
          </a:prstGeom>
          <a:noFill/>
          <a:ln/>
        </p:spPr>
        <p:txBody>
          <a:bodyPr wrap="non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با رعایت این نکات، می‌توانید امنیت قفل هوشمند خود را افزایش دهید و از جستجو ناآگاهانه در آن جلوگیری کنید.</a:t>
            </a:r>
            <a:endParaRPr lang="en-US" sz="12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632388"/>
          </a:xfrm>
          <a:prstGeom prst="rect">
            <a:avLst/>
          </a:prstGeom>
          <a:solidFill>
            <a:srgbClr val="FFFFFF"/>
          </a:solidFill>
          <a:ln w="9644">
            <a:solidFill>
              <a:srgbClr val="E5E0DF"/>
            </a:solidFill>
            <a:prstDash val="solid"/>
          </a:ln>
        </p:spPr>
      </p:sp>
      <p:sp>
        <p:nvSpPr>
          <p:cNvPr id="4" name="Text 2"/>
          <p:cNvSpPr/>
          <p:nvPr/>
        </p:nvSpPr>
        <p:spPr>
          <a:xfrm>
            <a:off x="7054334" y="427673"/>
            <a:ext cx="3954899" cy="291703"/>
          </a:xfrm>
          <a:prstGeom prst="rect">
            <a:avLst/>
          </a:prstGeom>
          <a:noFill/>
          <a:ln/>
        </p:spPr>
        <p:txBody>
          <a:bodyPr wrap="none" rtlCol="0" anchor="t"/>
          <a:lstStyle/>
          <a:p>
            <a:pPr marL="0" indent="0" algn="r" rtl="1">
              <a:lnSpc>
                <a:spcPts val="2296"/>
              </a:lnSpc>
              <a:buNone/>
            </a:pPr>
            <a:r>
              <a:rPr lang="en-US" sz="1837" b="1" kern="0" spc="-55" dirty="0">
                <a:solidFill>
                  <a:srgbClr val="000000"/>
                </a:solidFill>
                <a:latin typeface="Inter" pitchFamily="34" charset="0"/>
                <a:ea typeface="Inter" pitchFamily="34" charset="-122"/>
                <a:cs typeface="Inter" pitchFamily="34" charset="-120"/>
              </a:rPr>
              <a:t>مسایل ارضای محدودیت در قفل </a:t>
            </a:r>
            <a:r>
              <a:rPr lang="en-US" sz="1837" b="1" kern="0" spc="-55" dirty="0" err="1">
                <a:solidFill>
                  <a:srgbClr val="000000"/>
                </a:solidFill>
                <a:latin typeface="Inter" pitchFamily="34" charset="0"/>
                <a:ea typeface="Inter" pitchFamily="34" charset="-122"/>
                <a:cs typeface="Inter" pitchFamily="34" charset="-120"/>
              </a:rPr>
              <a:t>های</a:t>
            </a:r>
            <a:r>
              <a:rPr lang="en-US" sz="1837" b="1" kern="0" spc="-55" dirty="0">
                <a:solidFill>
                  <a:srgbClr val="000000"/>
                </a:solidFill>
                <a:latin typeface="Inter" pitchFamily="34" charset="0"/>
                <a:ea typeface="Inter" pitchFamily="34" charset="-122"/>
                <a:cs typeface="Inter" pitchFamily="34" charset="-120"/>
              </a:rPr>
              <a:t> </a:t>
            </a:r>
            <a:r>
              <a:rPr lang="en-US" sz="1837" b="1" kern="0" spc="-55" dirty="0" err="1">
                <a:solidFill>
                  <a:srgbClr val="000000"/>
                </a:solidFill>
                <a:latin typeface="Inter" pitchFamily="34" charset="0"/>
                <a:ea typeface="Inter" pitchFamily="34" charset="-122"/>
                <a:cs typeface="Inter" pitchFamily="34" charset="-120"/>
              </a:rPr>
              <a:t>هوشمند</a:t>
            </a:r>
            <a:r>
              <a:rPr lang="fa-IR" sz="1837" b="1" kern="0" spc="-55" dirty="0">
                <a:solidFill>
                  <a:srgbClr val="000000"/>
                </a:solidFill>
                <a:latin typeface="Inter" pitchFamily="34" charset="0"/>
                <a:ea typeface="Inter" pitchFamily="34" charset="-122"/>
                <a:cs typeface="Inter" pitchFamily="34" charset="-120"/>
              </a:rPr>
              <a:t>:</a:t>
            </a:r>
            <a:endParaRPr lang="en-US" sz="1837" dirty="0"/>
          </a:p>
        </p:txBody>
      </p:sp>
      <p:sp>
        <p:nvSpPr>
          <p:cNvPr id="5" name="Text 3"/>
          <p:cNvSpPr/>
          <p:nvPr/>
        </p:nvSpPr>
        <p:spPr>
          <a:xfrm>
            <a:off x="3621167" y="1030367"/>
            <a:ext cx="7388066" cy="497443"/>
          </a:xfrm>
          <a:prstGeom prst="rect">
            <a:avLst/>
          </a:prstGeom>
          <a:noFill/>
          <a:ln/>
        </p:spPr>
        <p:txBody>
          <a:bodyPr wrap="square" rtlCol="0" anchor="t"/>
          <a:lstStyle/>
          <a:p>
            <a:pPr marL="0" indent="0" algn="r" rtl="1">
              <a:lnSpc>
                <a:spcPts val="1960"/>
              </a:lnSpc>
              <a:buNone/>
            </a:pPr>
            <a:r>
              <a:rPr lang="en-US" sz="1225" kern="0" spc="-24" dirty="0">
                <a:solidFill>
                  <a:srgbClr val="272525"/>
                </a:solidFill>
                <a:latin typeface="Inter" pitchFamily="34" charset="0"/>
                <a:ea typeface="Inter" pitchFamily="34" charset="-122"/>
                <a:cs typeface="Inter" pitchFamily="34" charset="-120"/>
              </a:rPr>
              <a:t>مسایل ارضای محدودیت (Constraint Satisfaction Problems) مسائلی هستند که در آنها باید یک یا چند محدودیت را رعایت کرد. در قفل هوشمند، این محدودیت‌ها می‌تواند شامل موارد زیر باشد:</a:t>
            </a:r>
            <a:endParaRPr lang="en-US" sz="1225" dirty="0"/>
          </a:p>
        </p:txBody>
      </p:sp>
      <p:sp>
        <p:nvSpPr>
          <p:cNvPr id="6" name="Text 4"/>
          <p:cNvSpPr/>
          <p:nvPr/>
        </p:nvSpPr>
        <p:spPr>
          <a:xfrm>
            <a:off x="3621167" y="1702713"/>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محدودیت‌های امنیتی:</a:t>
            </a:r>
            <a:r>
              <a:rPr lang="en-US" sz="1225" kern="0" spc="-24" dirty="0">
                <a:solidFill>
                  <a:srgbClr val="272525"/>
                </a:solidFill>
                <a:latin typeface="Inter" pitchFamily="34" charset="0"/>
                <a:ea typeface="Inter" pitchFamily="34" charset="-122"/>
                <a:cs typeface="Inter" pitchFamily="34" charset="-120"/>
              </a:rPr>
              <a:t> مانند محدودیت تعداد تلاش‌های ورود کد نادرست.</a:t>
            </a:r>
            <a:endParaRPr lang="en-US" sz="1225" dirty="0"/>
          </a:p>
        </p:txBody>
      </p:sp>
      <p:sp>
        <p:nvSpPr>
          <p:cNvPr id="7" name="Text 5"/>
          <p:cNvSpPr/>
          <p:nvPr/>
        </p:nvSpPr>
        <p:spPr>
          <a:xfrm>
            <a:off x="3621167" y="2126337"/>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محدودیت‌های عملکردی:</a:t>
            </a:r>
            <a:r>
              <a:rPr lang="en-US" sz="1225" kern="0" spc="-24" dirty="0">
                <a:solidFill>
                  <a:srgbClr val="272525"/>
                </a:solidFill>
                <a:latin typeface="Inter" pitchFamily="34" charset="0"/>
                <a:ea typeface="Inter" pitchFamily="34" charset="-122"/>
                <a:cs typeface="Inter" pitchFamily="34" charset="-120"/>
              </a:rPr>
              <a:t> مانند محدودیت تعداد کاربران مجاز.</a:t>
            </a:r>
            <a:endParaRPr lang="en-US" sz="1225" dirty="0"/>
          </a:p>
        </p:txBody>
      </p:sp>
      <p:sp>
        <p:nvSpPr>
          <p:cNvPr id="8" name="Text 6"/>
          <p:cNvSpPr/>
          <p:nvPr/>
        </p:nvSpPr>
        <p:spPr>
          <a:xfrm>
            <a:off x="3621167" y="2549962"/>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محدودیت‌های سخت‌افزاری:</a:t>
            </a:r>
            <a:r>
              <a:rPr lang="en-US" sz="1225" kern="0" spc="-24" dirty="0">
                <a:solidFill>
                  <a:srgbClr val="272525"/>
                </a:solidFill>
                <a:latin typeface="Inter" pitchFamily="34" charset="0"/>
                <a:ea typeface="Inter" pitchFamily="34" charset="-122"/>
                <a:cs typeface="Inter" pitchFamily="34" charset="-120"/>
              </a:rPr>
              <a:t> مانند محدودیت ظرفیت حافظه.</a:t>
            </a:r>
            <a:endParaRPr lang="en-US" sz="1225" dirty="0"/>
          </a:p>
        </p:txBody>
      </p:sp>
      <p:sp>
        <p:nvSpPr>
          <p:cNvPr id="9" name="Text 7"/>
          <p:cNvSpPr/>
          <p:nvPr/>
        </p:nvSpPr>
        <p:spPr>
          <a:xfrm>
            <a:off x="3621167" y="2973586"/>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مسایل ارضای محدودیت در قفل هوشمند می‌تواند به صورت زیر دسته‌بندی شود:</a:t>
            </a:r>
            <a:endParaRPr lang="en-US" sz="1225" dirty="0"/>
          </a:p>
        </p:txBody>
      </p:sp>
      <p:sp>
        <p:nvSpPr>
          <p:cNvPr id="10" name="Text 8"/>
          <p:cNvSpPr/>
          <p:nvPr/>
        </p:nvSpPr>
        <p:spPr>
          <a:xfrm>
            <a:off x="3621167" y="3397210"/>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مسایل ارضای محدودیت تک‌هدفه:</a:t>
            </a:r>
            <a:r>
              <a:rPr lang="en-US" sz="1225" kern="0" spc="-24" dirty="0">
                <a:solidFill>
                  <a:srgbClr val="272525"/>
                </a:solidFill>
                <a:latin typeface="Inter" pitchFamily="34" charset="0"/>
                <a:ea typeface="Inter" pitchFamily="34" charset="-122"/>
                <a:cs typeface="Inter" pitchFamily="34" charset="-120"/>
              </a:rPr>
              <a:t> در این مسائل، فقط یک محدودیت باید رعایت شود. به عنوان مثال، محدودیت تعداد تلاش‌های ورود کد نادرست.</a:t>
            </a:r>
            <a:endParaRPr lang="en-US" sz="1225" dirty="0"/>
          </a:p>
        </p:txBody>
      </p:sp>
      <p:sp>
        <p:nvSpPr>
          <p:cNvPr id="11" name="Text 9"/>
          <p:cNvSpPr/>
          <p:nvPr/>
        </p:nvSpPr>
        <p:spPr>
          <a:xfrm>
            <a:off x="3621167" y="4069556"/>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مسایل ارضای محدودیت چندهدفه:</a:t>
            </a:r>
            <a:r>
              <a:rPr lang="en-US" sz="1225" kern="0" spc="-24" dirty="0">
                <a:solidFill>
                  <a:srgbClr val="272525"/>
                </a:solidFill>
                <a:latin typeface="Inter" pitchFamily="34" charset="0"/>
                <a:ea typeface="Inter" pitchFamily="34" charset="-122"/>
                <a:cs typeface="Inter" pitchFamily="34" charset="-120"/>
              </a:rPr>
              <a:t> در این مسائل، چندین محدودیت باید رعایت شود. به عنوان مثال، محدودیت تعداد کاربران مجاز و محدودیت ظرفیت حافظه.</a:t>
            </a:r>
            <a:endParaRPr lang="en-US" sz="1225" dirty="0"/>
          </a:p>
        </p:txBody>
      </p:sp>
      <p:sp>
        <p:nvSpPr>
          <p:cNvPr id="12" name="Text 10"/>
          <p:cNvSpPr/>
          <p:nvPr/>
        </p:nvSpPr>
        <p:spPr>
          <a:xfrm>
            <a:off x="3621167" y="4741902"/>
            <a:ext cx="7388066" cy="497443"/>
          </a:xfrm>
          <a:prstGeom prst="rect">
            <a:avLst/>
          </a:prstGeom>
          <a:noFill/>
          <a:ln/>
        </p:spPr>
        <p:txBody>
          <a:bodyPr wrap="squar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مسایل ارضای محدودیت در قفل هوشمند می‌تواند با استفاده از الگوریتم‌های مختلف حل شود. برخی از الگوریتم‌های رایج برای حل مسائل ارضای محدودیت عبارتند از:</a:t>
            </a:r>
            <a:endParaRPr lang="en-US" sz="1225" dirty="0"/>
          </a:p>
        </p:txBody>
      </p:sp>
      <p:sp>
        <p:nvSpPr>
          <p:cNvPr id="13" name="Text 11"/>
          <p:cNvSpPr/>
          <p:nvPr/>
        </p:nvSpPr>
        <p:spPr>
          <a:xfrm>
            <a:off x="3621167" y="5414248"/>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الگوریتم‌های جستجوی کامل:</a:t>
            </a:r>
            <a:r>
              <a:rPr lang="en-US" sz="1225" kern="0" spc="-24" dirty="0">
                <a:solidFill>
                  <a:srgbClr val="272525"/>
                </a:solidFill>
                <a:latin typeface="Inter" pitchFamily="34" charset="0"/>
                <a:ea typeface="Inter" pitchFamily="34" charset="-122"/>
                <a:cs typeface="Inter" pitchFamily="34" charset="-120"/>
              </a:rPr>
              <a:t> این الگوریتم‌ها تمام راه حل‌های ممکن را بررسی می‌کنند تا یک راه حل مناسب پیدا کنند.</a:t>
            </a:r>
            <a:endParaRPr lang="en-US" sz="1225" dirty="0"/>
          </a:p>
        </p:txBody>
      </p:sp>
      <p:sp>
        <p:nvSpPr>
          <p:cNvPr id="14" name="Text 12"/>
          <p:cNvSpPr/>
          <p:nvPr/>
        </p:nvSpPr>
        <p:spPr>
          <a:xfrm>
            <a:off x="3621167" y="5837873"/>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الگوریتم‌های برنامه‌ریزی خطی:</a:t>
            </a:r>
            <a:r>
              <a:rPr lang="en-US" sz="1225" kern="0" spc="-24" dirty="0">
                <a:solidFill>
                  <a:srgbClr val="272525"/>
                </a:solidFill>
                <a:latin typeface="Inter" pitchFamily="34" charset="0"/>
                <a:ea typeface="Inter" pitchFamily="34" charset="-122"/>
                <a:cs typeface="Inter" pitchFamily="34" charset="-120"/>
              </a:rPr>
              <a:t> این الگوریتم‌ها از جبر خطی برای حل مسائل ارضای محدودیت استفاده می‌کنند.</a:t>
            </a:r>
            <a:endParaRPr lang="en-US" sz="1225" dirty="0"/>
          </a:p>
        </p:txBody>
      </p:sp>
      <p:sp>
        <p:nvSpPr>
          <p:cNvPr id="15" name="Text 13"/>
          <p:cNvSpPr/>
          <p:nvPr/>
        </p:nvSpPr>
        <p:spPr>
          <a:xfrm>
            <a:off x="3621167" y="6261497"/>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الگوریتم‌های برنامه‌ریزی غیرخطی:</a:t>
            </a:r>
            <a:r>
              <a:rPr lang="en-US" sz="1225" kern="0" spc="-24" dirty="0">
                <a:solidFill>
                  <a:srgbClr val="272525"/>
                </a:solidFill>
                <a:latin typeface="Inter" pitchFamily="34" charset="0"/>
                <a:ea typeface="Inter" pitchFamily="34" charset="-122"/>
                <a:cs typeface="Inter" pitchFamily="34" charset="-120"/>
              </a:rPr>
              <a:t> این الگوریتم‌ها از جبر غیرخطی برای حل مسائل ارضای محدودیت استفاده می‌کنند.</a:t>
            </a:r>
            <a:endParaRPr lang="en-US" sz="1225" dirty="0"/>
          </a:p>
        </p:txBody>
      </p:sp>
      <p:sp>
        <p:nvSpPr>
          <p:cNvPr id="16" name="Text 14"/>
          <p:cNvSpPr/>
          <p:nvPr/>
        </p:nvSpPr>
        <p:spPr>
          <a:xfrm>
            <a:off x="3621167" y="6685121"/>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در اینجا چند نمونه از نحوه استفاده از مسائل ارضای محدودیت در قفل هوشمند آورده شده است:</a:t>
            </a:r>
            <a:endParaRPr lang="en-US" sz="1225" dirty="0"/>
          </a:p>
        </p:txBody>
      </p:sp>
      <p:sp>
        <p:nvSpPr>
          <p:cNvPr id="17" name="Text 15"/>
          <p:cNvSpPr/>
          <p:nvPr/>
        </p:nvSpPr>
        <p:spPr>
          <a:xfrm>
            <a:off x="3621167" y="7108746"/>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برای جلوگیری از نفوذ، می‌توان از محدودیت تعداد تلاش‌های ورود کد نادرست استفاده کرد.</a:t>
            </a:r>
            <a:endParaRPr lang="en-US" sz="1225" dirty="0"/>
          </a:p>
        </p:txBody>
      </p:sp>
      <p:sp>
        <p:nvSpPr>
          <p:cNvPr id="18" name="Text 16"/>
          <p:cNvSpPr/>
          <p:nvPr/>
        </p:nvSpPr>
        <p:spPr>
          <a:xfrm>
            <a:off x="3621167" y="7532370"/>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برای جلوگیری از استفاده همزمان چندین کاربر از قفل، می‌توان از محدودیت تعداد کاربران مجاز استفاده کرد.</a:t>
            </a:r>
            <a:endParaRPr lang="en-US" sz="1225" dirty="0"/>
          </a:p>
        </p:txBody>
      </p:sp>
      <p:sp>
        <p:nvSpPr>
          <p:cNvPr id="19" name="Text 17"/>
          <p:cNvSpPr/>
          <p:nvPr/>
        </p:nvSpPr>
        <p:spPr>
          <a:xfrm>
            <a:off x="3621167" y="7955994"/>
            <a:ext cx="7388066" cy="248722"/>
          </a:xfrm>
          <a:prstGeom prst="rect">
            <a:avLst/>
          </a:prstGeom>
          <a:noFill/>
          <a:ln/>
        </p:spPr>
        <p:txBody>
          <a:bodyPr wrap="none" rtlCol="0" anchor="t"/>
          <a:lstStyle/>
          <a:p>
            <a:pPr marL="0" indent="0" algn="r" rtl="1">
              <a:lnSpc>
                <a:spcPts val="1960"/>
              </a:lnSpc>
              <a:buNone/>
            </a:pPr>
            <a:r>
              <a:rPr lang="en-US" sz="1225" b="1" kern="0" spc="-24" dirty="0">
                <a:solidFill>
                  <a:srgbClr val="272525"/>
                </a:solidFill>
                <a:latin typeface="Inter" pitchFamily="34" charset="0"/>
                <a:ea typeface="Inter" pitchFamily="34" charset="-122"/>
                <a:cs typeface="Inter" pitchFamily="34" charset="-120"/>
              </a:rPr>
              <a:t>برای جلوگیری از خرابی قفل در اثر ذخیره بیش از حد داده، می‌توان از محدودیت ظرفیت حافظه استفاده کرد.</a:t>
            </a:r>
            <a:endParaRPr lang="en-US" sz="12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454">
            <a:solidFill>
              <a:srgbClr val="E5E0DF"/>
            </a:solidFill>
            <a:prstDash val="solid"/>
          </a:ln>
        </p:spPr>
      </p:sp>
      <p:sp>
        <p:nvSpPr>
          <p:cNvPr id="4" name="Text 2"/>
          <p:cNvSpPr/>
          <p:nvPr/>
        </p:nvSpPr>
        <p:spPr>
          <a:xfrm>
            <a:off x="6316623" y="596741"/>
            <a:ext cx="6137791" cy="540901"/>
          </a:xfrm>
          <a:prstGeom prst="rect">
            <a:avLst/>
          </a:prstGeom>
          <a:noFill/>
          <a:ln/>
        </p:spPr>
        <p:txBody>
          <a:bodyPr wrap="none" rtlCol="0" anchor="t"/>
          <a:lstStyle/>
          <a:p>
            <a:pPr marL="0" indent="0" algn="r" rtl="1">
              <a:lnSpc>
                <a:spcPts val="4260"/>
              </a:lnSpc>
              <a:buNone/>
            </a:pPr>
            <a:r>
              <a:rPr lang="en-US" sz="3408" b="1" kern="0" spc="-102" dirty="0" err="1">
                <a:solidFill>
                  <a:srgbClr val="000000"/>
                </a:solidFill>
                <a:latin typeface="Inter" pitchFamily="34" charset="0"/>
                <a:ea typeface="Inter" pitchFamily="34" charset="-122"/>
                <a:cs typeface="Inter" pitchFamily="34" charset="-120"/>
              </a:rPr>
              <a:t>جستجوی</a:t>
            </a:r>
            <a:r>
              <a:rPr lang="en-US" sz="3408" b="1" kern="0" spc="-102" dirty="0">
                <a:solidFill>
                  <a:srgbClr val="000000"/>
                </a:solidFill>
                <a:latin typeface="Inter" pitchFamily="34" charset="0"/>
                <a:ea typeface="Inter" pitchFamily="34" charset="-122"/>
                <a:cs typeface="Inter" pitchFamily="34" charset="-120"/>
              </a:rPr>
              <a:t> </a:t>
            </a:r>
            <a:r>
              <a:rPr lang="en-US" sz="3408" b="1" kern="0" spc="-102" dirty="0" err="1">
                <a:solidFill>
                  <a:srgbClr val="000000"/>
                </a:solidFill>
                <a:latin typeface="Inter" pitchFamily="34" charset="0"/>
                <a:ea typeface="Inter" pitchFamily="34" charset="-122"/>
                <a:cs typeface="Inter" pitchFamily="34" charset="-120"/>
              </a:rPr>
              <a:t>عقبگرد</a:t>
            </a:r>
            <a:r>
              <a:rPr lang="fa-IR" sz="3408" b="1" kern="0" spc="-102" dirty="0">
                <a:solidFill>
                  <a:srgbClr val="000000"/>
                </a:solidFill>
                <a:latin typeface="Inter" pitchFamily="34" charset="0"/>
                <a:ea typeface="Inter" pitchFamily="34" charset="-122"/>
                <a:cs typeface="Inter" pitchFamily="34" charset="-120"/>
              </a:rPr>
              <a:t>:</a:t>
            </a:r>
            <a:r>
              <a:rPr lang="en-US" sz="3408" b="1" kern="0" spc="-102" dirty="0">
                <a:solidFill>
                  <a:srgbClr val="000000"/>
                </a:solidFill>
                <a:latin typeface="Inter" pitchFamily="34" charset="0"/>
                <a:ea typeface="Inter" pitchFamily="34" charset="-122"/>
                <a:cs typeface="Inter" pitchFamily="34" charset="-120"/>
              </a:rPr>
              <a:t>  در قفل </a:t>
            </a:r>
            <a:r>
              <a:rPr lang="en-US" sz="3408" b="1" kern="0" spc="-102" dirty="0" err="1">
                <a:solidFill>
                  <a:srgbClr val="000000"/>
                </a:solidFill>
                <a:latin typeface="Inter" pitchFamily="34" charset="0"/>
                <a:ea typeface="Inter" pitchFamily="34" charset="-122"/>
                <a:cs typeface="Inter" pitchFamily="34" charset="-120"/>
              </a:rPr>
              <a:t>های</a:t>
            </a:r>
            <a:r>
              <a:rPr lang="en-US" sz="3408" b="1" kern="0" spc="-102" dirty="0">
                <a:solidFill>
                  <a:srgbClr val="000000"/>
                </a:solidFill>
                <a:latin typeface="Inter" pitchFamily="34" charset="0"/>
                <a:ea typeface="Inter" pitchFamily="34" charset="-122"/>
                <a:cs typeface="Inter" pitchFamily="34" charset="-120"/>
              </a:rPr>
              <a:t> </a:t>
            </a:r>
            <a:r>
              <a:rPr lang="en-US" sz="3408" b="1" kern="0" spc="-102" dirty="0" err="1">
                <a:solidFill>
                  <a:srgbClr val="000000"/>
                </a:solidFill>
                <a:latin typeface="Inter" pitchFamily="34" charset="0"/>
                <a:ea typeface="Inter" pitchFamily="34" charset="-122"/>
                <a:cs typeface="Inter" pitchFamily="34" charset="-120"/>
              </a:rPr>
              <a:t>هوشمند</a:t>
            </a:r>
            <a:r>
              <a:rPr lang="fa-IR" sz="3408" b="1" kern="0" spc="-102" dirty="0">
                <a:solidFill>
                  <a:srgbClr val="000000"/>
                </a:solidFill>
                <a:latin typeface="Inter" pitchFamily="34" charset="0"/>
                <a:ea typeface="Inter" pitchFamily="34" charset="-122"/>
                <a:cs typeface="Inter" pitchFamily="34" charset="-120"/>
              </a:rPr>
              <a:t>:</a:t>
            </a:r>
            <a:endParaRPr lang="en-US" sz="3408" dirty="0"/>
          </a:p>
        </p:txBody>
      </p:sp>
      <p:sp>
        <p:nvSpPr>
          <p:cNvPr id="5" name="Text 3"/>
          <p:cNvSpPr/>
          <p:nvPr/>
        </p:nvSpPr>
        <p:spPr>
          <a:xfrm>
            <a:off x="2175986" y="1570315"/>
            <a:ext cx="10278428" cy="1384459"/>
          </a:xfrm>
          <a:prstGeom prst="rect">
            <a:avLst/>
          </a:prstGeom>
          <a:noFill/>
          <a:ln/>
        </p:spPr>
        <p:txBody>
          <a:bodyPr wrap="square" rtlCol="0" anchor="t"/>
          <a:lstStyle/>
          <a:p>
            <a:pPr marL="0" indent="0" algn="r" rtl="1">
              <a:lnSpc>
                <a:spcPts val="2726"/>
              </a:lnSpc>
              <a:buNone/>
            </a:pPr>
            <a:r>
              <a:rPr lang="en-US" sz="1704" b="1" kern="0" spc="-34" dirty="0">
                <a:solidFill>
                  <a:srgbClr val="272525"/>
                </a:solidFill>
                <a:latin typeface="Inter" pitchFamily="34" charset="0"/>
                <a:ea typeface="Inter" pitchFamily="34" charset="-122"/>
                <a:cs typeface="Inter" pitchFamily="34" charset="-120"/>
              </a:rPr>
              <a:t>جستجوی عقبگرد (Backtracking)</a:t>
            </a:r>
            <a:r>
              <a:rPr lang="en-US" sz="1704" kern="0" spc="-34" dirty="0">
                <a:solidFill>
                  <a:srgbClr val="272525"/>
                </a:solidFill>
                <a:latin typeface="Inter" pitchFamily="34" charset="0"/>
                <a:ea typeface="Inter" pitchFamily="34" charset="-122"/>
                <a:cs typeface="Inter" pitchFamily="34" charset="-120"/>
              </a:rPr>
              <a:t>، یک الگوریتم جستجو است که برای حل مسائل ارضای محدودیت استفاده می‌شود. این الگوریتم به صورت بازگشتی کار می‌کند و در هر مرحله، یک تصمیم می‌گیرد و سپس بررسی می‌کند که آیا این تصمیم منجر به یک راه حل می‌شود یا خیر. اگر این تصمیم منجر به یک راه حل شود، الگوریتم متوقف می‌شود. در غیر این صورت، الگوریتم تصمیم را برمی‌دارد و یک تصمیم جدید می‌گیرد.</a:t>
            </a:r>
            <a:endParaRPr lang="en-US" sz="1704" dirty="0"/>
          </a:p>
        </p:txBody>
      </p:sp>
      <p:sp>
        <p:nvSpPr>
          <p:cNvPr id="6" name="Text 4"/>
          <p:cNvSpPr/>
          <p:nvPr/>
        </p:nvSpPr>
        <p:spPr>
          <a:xfrm>
            <a:off x="2175986" y="3198138"/>
            <a:ext cx="10278428" cy="346115"/>
          </a:xfrm>
          <a:prstGeom prst="rect">
            <a:avLst/>
          </a:prstGeom>
          <a:noFill/>
          <a:ln/>
        </p:spPr>
        <p:txBody>
          <a:bodyPr wrap="none" rtlCol="0" anchor="t"/>
          <a:lstStyle/>
          <a:p>
            <a:pPr marL="0" indent="0" algn="r" rtl="1">
              <a:lnSpc>
                <a:spcPts val="2726"/>
              </a:lnSpc>
              <a:buNone/>
            </a:pPr>
            <a:r>
              <a:rPr lang="en-US" sz="1704" b="1" kern="0" spc="-34" dirty="0">
                <a:solidFill>
                  <a:srgbClr val="272525"/>
                </a:solidFill>
                <a:latin typeface="Inter" pitchFamily="34" charset="0"/>
                <a:ea typeface="Inter" pitchFamily="34" charset="-122"/>
                <a:cs typeface="Inter" pitchFamily="34" charset="-120"/>
              </a:rPr>
              <a:t>جستجوی عقبگرد در قفل های هوشمند</a:t>
            </a:r>
            <a:endParaRPr lang="en-US" sz="1704" dirty="0"/>
          </a:p>
        </p:txBody>
      </p:sp>
      <p:sp>
        <p:nvSpPr>
          <p:cNvPr id="7" name="Text 5"/>
          <p:cNvSpPr/>
          <p:nvPr/>
        </p:nvSpPr>
        <p:spPr>
          <a:xfrm>
            <a:off x="2175986" y="3787616"/>
            <a:ext cx="10278428" cy="692229"/>
          </a:xfrm>
          <a:prstGeom prst="rect">
            <a:avLst/>
          </a:prstGeom>
          <a:noFill/>
          <a:ln/>
        </p:spPr>
        <p:txBody>
          <a:bodyPr wrap="square" rtlCol="0" anchor="t"/>
          <a:lstStyle/>
          <a:p>
            <a:pPr marL="0" indent="0" algn="r" rtl="1">
              <a:lnSpc>
                <a:spcPts val="2726"/>
              </a:lnSpc>
              <a:buNone/>
            </a:pPr>
            <a:r>
              <a:rPr lang="en-US" sz="1704" kern="0" spc="-34" dirty="0">
                <a:solidFill>
                  <a:srgbClr val="272525"/>
                </a:solidFill>
                <a:latin typeface="Inter" pitchFamily="34" charset="0"/>
                <a:ea typeface="Inter" pitchFamily="34" charset="-122"/>
                <a:cs typeface="Inter" pitchFamily="34" charset="-120"/>
              </a:rPr>
              <a:t>جستجوی عقبگرد می‌تواند برای حل انواع مختلف مسائل ارضای محدودیت در قفل های هوشمند استفاده شود. به عنوان مثال، می‌توان از آن برای حل مسائل زیر استفاده کرد:</a:t>
            </a:r>
            <a:endParaRPr lang="en-US" sz="1704" dirty="0"/>
          </a:p>
        </p:txBody>
      </p:sp>
      <p:sp>
        <p:nvSpPr>
          <p:cNvPr id="8" name="Text 6"/>
          <p:cNvSpPr/>
          <p:nvPr/>
        </p:nvSpPr>
        <p:spPr>
          <a:xfrm>
            <a:off x="2175986" y="4723209"/>
            <a:ext cx="10278428" cy="1038344"/>
          </a:xfrm>
          <a:prstGeom prst="rect">
            <a:avLst/>
          </a:prstGeom>
          <a:noFill/>
          <a:ln/>
        </p:spPr>
        <p:txBody>
          <a:bodyPr wrap="square" rtlCol="0" anchor="t"/>
          <a:lstStyle/>
          <a:p>
            <a:pPr marL="0" indent="0" algn="r" rtl="1">
              <a:lnSpc>
                <a:spcPts val="2726"/>
              </a:lnSpc>
              <a:buNone/>
            </a:pPr>
            <a:r>
              <a:rPr lang="en-US" sz="1704" b="1" kern="0" spc="-34" dirty="0">
                <a:solidFill>
                  <a:srgbClr val="272525"/>
                </a:solidFill>
                <a:latin typeface="Inter" pitchFamily="34" charset="0"/>
                <a:ea typeface="Inter" pitchFamily="34" charset="-122"/>
                <a:cs typeface="Inter" pitchFamily="34" charset="-120"/>
              </a:rPr>
              <a:t>محدودیت تعداد تلاش‌های ورود کد نادرست:</a:t>
            </a:r>
            <a:r>
              <a:rPr lang="en-US" sz="1704" kern="0" spc="-34" dirty="0">
                <a:solidFill>
                  <a:srgbClr val="272525"/>
                </a:solidFill>
                <a:latin typeface="Inter" pitchFamily="34" charset="0"/>
                <a:ea typeface="Inter" pitchFamily="34" charset="-122"/>
                <a:cs typeface="Inter" pitchFamily="34" charset="-120"/>
              </a:rPr>
              <a:t> در این مسئله، هدف این است که یک راه حل پیدا کنیم که تعداد تلاش‌های ورود کد نادرست را در حد مجاز نگه دارد. جستجوی عقبگرد می‌تواند با بررسی همه ترکیبات ممکن از کدهای ورود، یک راه حل برای این مسئله پیدا کند.</a:t>
            </a:r>
            <a:endParaRPr lang="en-US" sz="1704" dirty="0"/>
          </a:p>
        </p:txBody>
      </p:sp>
      <p:sp>
        <p:nvSpPr>
          <p:cNvPr id="9" name="Text 7"/>
          <p:cNvSpPr/>
          <p:nvPr/>
        </p:nvSpPr>
        <p:spPr>
          <a:xfrm>
            <a:off x="2175986" y="6004917"/>
            <a:ext cx="10278428" cy="692229"/>
          </a:xfrm>
          <a:prstGeom prst="rect">
            <a:avLst/>
          </a:prstGeom>
          <a:noFill/>
          <a:ln/>
        </p:spPr>
        <p:txBody>
          <a:bodyPr wrap="square" rtlCol="0" anchor="t"/>
          <a:lstStyle/>
          <a:p>
            <a:pPr marL="0" indent="0" algn="r" rtl="1">
              <a:lnSpc>
                <a:spcPts val="2726"/>
              </a:lnSpc>
              <a:buNone/>
            </a:pPr>
            <a:r>
              <a:rPr lang="en-US" sz="1704" b="1" kern="0" spc="-34" dirty="0">
                <a:solidFill>
                  <a:srgbClr val="272525"/>
                </a:solidFill>
                <a:latin typeface="Inter" pitchFamily="34" charset="0"/>
                <a:ea typeface="Inter" pitchFamily="34" charset="-122"/>
                <a:cs typeface="Inter" pitchFamily="34" charset="-120"/>
              </a:rPr>
              <a:t>محدودیت تعداد کاربران مجاز:</a:t>
            </a:r>
            <a:r>
              <a:rPr lang="en-US" sz="1704" kern="0" spc="-34" dirty="0">
                <a:solidFill>
                  <a:srgbClr val="272525"/>
                </a:solidFill>
                <a:latin typeface="Inter" pitchFamily="34" charset="0"/>
                <a:ea typeface="Inter" pitchFamily="34" charset="-122"/>
                <a:cs typeface="Inter" pitchFamily="34" charset="-120"/>
              </a:rPr>
              <a:t> در این مسئله، هدف این است که یک راه حل پیدا کنیم که تعداد کاربران مجاز را در حد مجاز نگه دارد. جستجوی عقبگرد می‌تواند با بررسی همه ترکیبات ممکن از کاربران مجاز، یک راه حل برای این مسئله پیدا کند.</a:t>
            </a:r>
            <a:endParaRPr lang="en-US" sz="1704" dirty="0"/>
          </a:p>
        </p:txBody>
      </p:sp>
      <p:sp>
        <p:nvSpPr>
          <p:cNvPr id="10" name="Text 8"/>
          <p:cNvSpPr/>
          <p:nvPr/>
        </p:nvSpPr>
        <p:spPr>
          <a:xfrm>
            <a:off x="2175986" y="6940510"/>
            <a:ext cx="10278428" cy="692229"/>
          </a:xfrm>
          <a:prstGeom prst="rect">
            <a:avLst/>
          </a:prstGeom>
          <a:noFill/>
          <a:ln/>
        </p:spPr>
        <p:txBody>
          <a:bodyPr wrap="square" rtlCol="0" anchor="t"/>
          <a:lstStyle/>
          <a:p>
            <a:pPr marL="0" indent="0" algn="r" rtl="1">
              <a:lnSpc>
                <a:spcPts val="2726"/>
              </a:lnSpc>
              <a:buNone/>
            </a:pPr>
            <a:r>
              <a:rPr lang="en-US" sz="1704" b="1" kern="0" spc="-34" dirty="0">
                <a:solidFill>
                  <a:srgbClr val="272525"/>
                </a:solidFill>
                <a:latin typeface="Inter" pitchFamily="34" charset="0"/>
                <a:ea typeface="Inter" pitchFamily="34" charset="-122"/>
                <a:cs typeface="Inter" pitchFamily="34" charset="-120"/>
              </a:rPr>
              <a:t>محدودیت ظرفیت حافظه:</a:t>
            </a:r>
            <a:r>
              <a:rPr lang="en-US" sz="1704" kern="0" spc="-34" dirty="0">
                <a:solidFill>
                  <a:srgbClr val="272525"/>
                </a:solidFill>
                <a:latin typeface="Inter" pitchFamily="34" charset="0"/>
                <a:ea typeface="Inter" pitchFamily="34" charset="-122"/>
                <a:cs typeface="Inter" pitchFamily="34" charset="-120"/>
              </a:rPr>
              <a:t> در این مسئله، هدف این است که یک راه حل پیدا کنیم که ظرفیت حافظه را بیش از حد اشغال نکند. جستجوی عقبگرد می‌تواند با بررسی همه ترکیبات ممکن از داده‌های ذخیره شده، یک راه حل برای این مسئله پیدا کند.</a:t>
            </a:r>
            <a:endParaRPr lang="en-US" sz="1704"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267"/>
          </a:xfrm>
          <a:prstGeom prst="rect">
            <a:avLst/>
          </a:prstGeom>
          <a:solidFill>
            <a:srgbClr val="FFFFFF"/>
          </a:solidFill>
          <a:ln w="11430">
            <a:solidFill>
              <a:srgbClr val="E5E0DF"/>
            </a:solidFill>
            <a:prstDash val="solid"/>
          </a:ln>
        </p:spPr>
      </p:sp>
      <p:sp>
        <p:nvSpPr>
          <p:cNvPr id="4" name="Text 2"/>
          <p:cNvSpPr/>
          <p:nvPr/>
        </p:nvSpPr>
        <p:spPr>
          <a:xfrm>
            <a:off x="6998851" y="507563"/>
            <a:ext cx="4700468" cy="461486"/>
          </a:xfrm>
          <a:prstGeom prst="rect">
            <a:avLst/>
          </a:prstGeom>
          <a:noFill/>
          <a:ln/>
        </p:spPr>
        <p:txBody>
          <a:bodyPr wrap="none" rtlCol="0" anchor="t"/>
          <a:lstStyle/>
          <a:p>
            <a:pPr marL="0" indent="0" algn="r" rtl="1">
              <a:lnSpc>
                <a:spcPts val="3634"/>
              </a:lnSpc>
              <a:buNone/>
            </a:pPr>
            <a:r>
              <a:rPr lang="en-US" sz="2907" b="1" kern="0" spc="-87" dirty="0">
                <a:solidFill>
                  <a:srgbClr val="000000"/>
                </a:solidFill>
                <a:latin typeface="Inter" pitchFamily="34" charset="0"/>
                <a:ea typeface="Inter" pitchFamily="34" charset="-122"/>
                <a:cs typeface="Inter" pitchFamily="34" charset="-120"/>
              </a:rPr>
              <a:t>بهبود جستجو در قفل </a:t>
            </a:r>
            <a:r>
              <a:rPr lang="en-US" sz="2907" b="1" kern="0" spc="-87" dirty="0" err="1">
                <a:solidFill>
                  <a:srgbClr val="000000"/>
                </a:solidFill>
                <a:latin typeface="Inter" pitchFamily="34" charset="0"/>
                <a:ea typeface="Inter" pitchFamily="34" charset="-122"/>
                <a:cs typeface="Inter" pitchFamily="34" charset="-120"/>
              </a:rPr>
              <a:t>های</a:t>
            </a:r>
            <a:r>
              <a:rPr lang="en-US" sz="2907" b="1" kern="0" spc="-87" dirty="0">
                <a:solidFill>
                  <a:srgbClr val="000000"/>
                </a:solidFill>
                <a:latin typeface="Inter" pitchFamily="34" charset="0"/>
                <a:ea typeface="Inter" pitchFamily="34" charset="-122"/>
                <a:cs typeface="Inter" pitchFamily="34" charset="-120"/>
              </a:rPr>
              <a:t> </a:t>
            </a:r>
            <a:r>
              <a:rPr lang="en-US" sz="2907" b="1" kern="0" spc="-87" dirty="0" err="1">
                <a:solidFill>
                  <a:srgbClr val="000000"/>
                </a:solidFill>
                <a:latin typeface="Inter" pitchFamily="34" charset="0"/>
                <a:ea typeface="Inter" pitchFamily="34" charset="-122"/>
                <a:cs typeface="Inter" pitchFamily="34" charset="-120"/>
              </a:rPr>
              <a:t>هوشمند</a:t>
            </a:r>
            <a:r>
              <a:rPr lang="fa-IR" sz="2907" b="1" kern="0" spc="-87" dirty="0">
                <a:solidFill>
                  <a:srgbClr val="000000"/>
                </a:solidFill>
                <a:latin typeface="Inter" pitchFamily="34" charset="0"/>
                <a:ea typeface="Inter" pitchFamily="34" charset="-122"/>
                <a:cs typeface="Inter" pitchFamily="34" charset="-120"/>
              </a:rPr>
              <a:t>:</a:t>
            </a:r>
            <a:endParaRPr lang="en-US" sz="2907" dirty="0"/>
          </a:p>
        </p:txBody>
      </p:sp>
      <p:sp>
        <p:nvSpPr>
          <p:cNvPr id="5" name="Text 3"/>
          <p:cNvSpPr/>
          <p:nvPr/>
        </p:nvSpPr>
        <p:spPr>
          <a:xfrm>
            <a:off x="2931081" y="1338143"/>
            <a:ext cx="8768239" cy="590550"/>
          </a:xfrm>
          <a:prstGeom prst="rect">
            <a:avLst/>
          </a:prstGeom>
          <a:noFill/>
          <a:ln/>
        </p:spPr>
        <p:txBody>
          <a:bodyPr wrap="square" rtlCol="0" anchor="t"/>
          <a:lstStyle/>
          <a:p>
            <a:pPr marL="0" indent="0" algn="r" rtl="1">
              <a:lnSpc>
                <a:spcPts val="2326"/>
              </a:lnSpc>
              <a:buNone/>
            </a:pPr>
            <a:r>
              <a:rPr lang="en-US" sz="1454" kern="0" spc="-29" dirty="0">
                <a:solidFill>
                  <a:srgbClr val="272525"/>
                </a:solidFill>
                <a:latin typeface="Inter" pitchFamily="34" charset="0"/>
                <a:ea typeface="Inter" pitchFamily="34" charset="-122"/>
                <a:cs typeface="Inter" pitchFamily="34" charset="-120"/>
              </a:rPr>
              <a:t>جستجو در قفل های هوشمند، فرآیندی است که در آن قفل، کاربر یا شیء مورد نظر را پیدا می‌کند. این فرآیند می‌تواند با استفاده از روش‌های مختلفی انجام شود، مانند:</a:t>
            </a:r>
            <a:endParaRPr lang="en-US" sz="1454" dirty="0"/>
          </a:p>
        </p:txBody>
      </p:sp>
      <p:sp>
        <p:nvSpPr>
          <p:cNvPr id="6" name="Text 4"/>
          <p:cNvSpPr/>
          <p:nvPr/>
        </p:nvSpPr>
        <p:spPr>
          <a:xfrm>
            <a:off x="2931081" y="2136338"/>
            <a:ext cx="8768239" cy="295275"/>
          </a:xfrm>
          <a:prstGeom prst="rect">
            <a:avLst/>
          </a:prstGeom>
          <a:noFill/>
          <a:ln/>
        </p:spPr>
        <p:txBody>
          <a:bodyPr wrap="non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جستجوی خطی:</a:t>
            </a:r>
            <a:r>
              <a:rPr lang="en-US" sz="1454" kern="0" spc="-29" dirty="0">
                <a:solidFill>
                  <a:srgbClr val="272525"/>
                </a:solidFill>
                <a:latin typeface="Inter" pitchFamily="34" charset="0"/>
                <a:ea typeface="Inter" pitchFamily="34" charset="-122"/>
                <a:cs typeface="Inter" pitchFamily="34" charset="-120"/>
              </a:rPr>
              <a:t> در این روش، قفل از ابتدا تا انتهای لیست کاربران یا اشیا را بررسی می‌کند تا کاربر یا شیء مورد نظر را پیدا کند.</a:t>
            </a:r>
            <a:endParaRPr lang="en-US" sz="1454" dirty="0"/>
          </a:p>
        </p:txBody>
      </p:sp>
      <p:sp>
        <p:nvSpPr>
          <p:cNvPr id="7" name="Text 5"/>
          <p:cNvSpPr/>
          <p:nvPr/>
        </p:nvSpPr>
        <p:spPr>
          <a:xfrm>
            <a:off x="2931081" y="2639258"/>
            <a:ext cx="8768239" cy="590550"/>
          </a:xfrm>
          <a:prstGeom prst="rect">
            <a:avLst/>
          </a:prstGeom>
          <a:noFill/>
          <a:ln/>
        </p:spPr>
        <p:txBody>
          <a:bodyPr wrap="squar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جستجوی دودویی:</a:t>
            </a:r>
            <a:r>
              <a:rPr lang="en-US" sz="1454" kern="0" spc="-29" dirty="0">
                <a:solidFill>
                  <a:srgbClr val="272525"/>
                </a:solidFill>
                <a:latin typeface="Inter" pitchFamily="34" charset="0"/>
                <a:ea typeface="Inter" pitchFamily="34" charset="-122"/>
                <a:cs typeface="Inter" pitchFamily="34" charset="-120"/>
              </a:rPr>
              <a:t> در این روش، قفل از وسط لیست کاربران یا اشیا شروع می‌کند و سپس به سمت بالا یا پایین حرکت می‌کند تا کاربر یا شیء مورد نظر را پیدا کند.</a:t>
            </a:r>
            <a:endParaRPr lang="en-US" sz="1454" dirty="0"/>
          </a:p>
        </p:txBody>
      </p:sp>
      <p:sp>
        <p:nvSpPr>
          <p:cNvPr id="8" name="Text 6"/>
          <p:cNvSpPr/>
          <p:nvPr/>
        </p:nvSpPr>
        <p:spPr>
          <a:xfrm>
            <a:off x="2931081" y="3437453"/>
            <a:ext cx="8768239" cy="590550"/>
          </a:xfrm>
          <a:prstGeom prst="rect">
            <a:avLst/>
          </a:prstGeom>
          <a:noFill/>
          <a:ln/>
        </p:spPr>
        <p:txBody>
          <a:bodyPr wrap="squar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جستجوی درختی:</a:t>
            </a:r>
            <a:r>
              <a:rPr lang="en-US" sz="1454" kern="0" spc="-29" dirty="0">
                <a:solidFill>
                  <a:srgbClr val="272525"/>
                </a:solidFill>
                <a:latin typeface="Inter" pitchFamily="34" charset="0"/>
                <a:ea typeface="Inter" pitchFamily="34" charset="-122"/>
                <a:cs typeface="Inter" pitchFamily="34" charset="-120"/>
              </a:rPr>
              <a:t> در این روش، قفل از ریشه درخت شروع می‌کند و سپس به سمت پایین حرکت می‌کند تا کاربر یا شیء مورد نظر را پیدا کند.</a:t>
            </a:r>
            <a:endParaRPr lang="en-US" sz="1454" dirty="0"/>
          </a:p>
        </p:txBody>
      </p:sp>
      <p:sp>
        <p:nvSpPr>
          <p:cNvPr id="9" name="Text 7"/>
          <p:cNvSpPr/>
          <p:nvPr/>
        </p:nvSpPr>
        <p:spPr>
          <a:xfrm>
            <a:off x="2931081" y="4235648"/>
            <a:ext cx="8768239" cy="295275"/>
          </a:xfrm>
          <a:prstGeom prst="rect">
            <a:avLst/>
          </a:prstGeom>
          <a:noFill/>
          <a:ln/>
        </p:spPr>
        <p:txBody>
          <a:bodyPr wrap="non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روش‌های بهبود جستجو در قفل های هوشمند</a:t>
            </a:r>
            <a:endParaRPr lang="en-US" sz="1454" dirty="0"/>
          </a:p>
        </p:txBody>
      </p:sp>
      <p:sp>
        <p:nvSpPr>
          <p:cNvPr id="10" name="Text 8"/>
          <p:cNvSpPr/>
          <p:nvPr/>
        </p:nvSpPr>
        <p:spPr>
          <a:xfrm>
            <a:off x="2931081" y="4738568"/>
            <a:ext cx="8768239" cy="295275"/>
          </a:xfrm>
          <a:prstGeom prst="rect">
            <a:avLst/>
          </a:prstGeom>
          <a:noFill/>
          <a:ln/>
        </p:spPr>
        <p:txBody>
          <a:bodyPr wrap="none" rtlCol="0" anchor="t"/>
          <a:lstStyle/>
          <a:p>
            <a:pPr marL="0" indent="0" algn="r" rtl="1">
              <a:lnSpc>
                <a:spcPts val="2326"/>
              </a:lnSpc>
              <a:buNone/>
            </a:pPr>
            <a:r>
              <a:rPr lang="en-US" sz="1454" kern="0" spc="-29" dirty="0">
                <a:solidFill>
                  <a:srgbClr val="272525"/>
                </a:solidFill>
                <a:latin typeface="Inter" pitchFamily="34" charset="0"/>
                <a:ea typeface="Inter" pitchFamily="34" charset="-122"/>
                <a:cs typeface="Inter" pitchFamily="34" charset="-120"/>
              </a:rPr>
              <a:t>برای بهبود جستجو در قفل های هوشمند، می‌توان از روش‌های زیر استفاده کرد:</a:t>
            </a:r>
            <a:endParaRPr lang="en-US" sz="1454" dirty="0"/>
          </a:p>
        </p:txBody>
      </p:sp>
      <p:sp>
        <p:nvSpPr>
          <p:cNvPr id="11" name="Text 9"/>
          <p:cNvSpPr/>
          <p:nvPr/>
        </p:nvSpPr>
        <p:spPr>
          <a:xfrm>
            <a:off x="2931081" y="5241488"/>
            <a:ext cx="8768239" cy="590550"/>
          </a:xfrm>
          <a:prstGeom prst="rect">
            <a:avLst/>
          </a:prstGeom>
          <a:noFill/>
          <a:ln/>
        </p:spPr>
        <p:txBody>
          <a:bodyPr wrap="squar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استفاده از ساختارهای داده مناسب:</a:t>
            </a:r>
            <a:r>
              <a:rPr lang="en-US" sz="1454" kern="0" spc="-29" dirty="0">
                <a:solidFill>
                  <a:srgbClr val="272525"/>
                </a:solidFill>
                <a:latin typeface="Inter" pitchFamily="34" charset="0"/>
                <a:ea typeface="Inter" pitchFamily="34" charset="-122"/>
                <a:cs typeface="Inter" pitchFamily="34" charset="-120"/>
              </a:rPr>
              <a:t> استفاده از ساختارهای داده مناسب می‌تواند به بهبود سرعت و کارایی جستجو کمک کند. به عنوان مثال، استفاده از یک درخت AVL می‌تواند جستجو در یک لیست بزرگ را بسیار سریع‌تر کند.</a:t>
            </a:r>
            <a:endParaRPr lang="en-US" sz="1454" dirty="0"/>
          </a:p>
        </p:txBody>
      </p:sp>
      <p:sp>
        <p:nvSpPr>
          <p:cNvPr id="12" name="Text 10"/>
          <p:cNvSpPr/>
          <p:nvPr/>
        </p:nvSpPr>
        <p:spPr>
          <a:xfrm>
            <a:off x="2931081" y="6039683"/>
            <a:ext cx="8768239" cy="590550"/>
          </a:xfrm>
          <a:prstGeom prst="rect">
            <a:avLst/>
          </a:prstGeom>
          <a:noFill/>
          <a:ln/>
        </p:spPr>
        <p:txBody>
          <a:bodyPr wrap="squar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استفاده از الگوریتم‌های جستجو کارآمدتر:</a:t>
            </a:r>
            <a:r>
              <a:rPr lang="en-US" sz="1454" kern="0" spc="-29" dirty="0">
                <a:solidFill>
                  <a:srgbClr val="272525"/>
                </a:solidFill>
                <a:latin typeface="Inter" pitchFamily="34" charset="0"/>
                <a:ea typeface="Inter" pitchFamily="34" charset="-122"/>
                <a:cs typeface="Inter" pitchFamily="34" charset="-120"/>
              </a:rPr>
              <a:t> استفاده از الگوریتم‌های جستجو کارآمدتر می‌تواند به بهبود سرعت و کارایی جستجو کمک کند. به عنوان مثال، استفاده از الگوریتم جستجوی دودویی می‌تواند جستجو در یک لیست مرتب را بسیار سریع‌تر کند.</a:t>
            </a:r>
            <a:endParaRPr lang="en-US" sz="1454" dirty="0"/>
          </a:p>
        </p:txBody>
      </p:sp>
      <p:sp>
        <p:nvSpPr>
          <p:cNvPr id="13" name="Text 11"/>
          <p:cNvSpPr/>
          <p:nvPr/>
        </p:nvSpPr>
        <p:spPr>
          <a:xfrm>
            <a:off x="2931081" y="6837878"/>
            <a:ext cx="8768239" cy="885825"/>
          </a:xfrm>
          <a:prstGeom prst="rect">
            <a:avLst/>
          </a:prstGeom>
          <a:noFill/>
          <a:ln/>
        </p:spPr>
        <p:txBody>
          <a:bodyPr wrap="square" rtlCol="0" anchor="t"/>
          <a:lstStyle/>
          <a:p>
            <a:pPr marL="0" indent="0" algn="r" rtl="1">
              <a:lnSpc>
                <a:spcPts val="2326"/>
              </a:lnSpc>
              <a:buNone/>
            </a:pPr>
            <a:r>
              <a:rPr lang="en-US" sz="1454" b="1" kern="0" spc="-29" dirty="0">
                <a:solidFill>
                  <a:srgbClr val="272525"/>
                </a:solidFill>
                <a:latin typeface="Inter" pitchFamily="34" charset="0"/>
                <a:ea typeface="Inter" pitchFamily="34" charset="-122"/>
                <a:cs typeface="Inter" pitchFamily="34" charset="-120"/>
              </a:rPr>
              <a:t>استفاده از تکنیک‌های بهینه‌سازی:</a:t>
            </a:r>
            <a:r>
              <a:rPr lang="en-US" sz="1454" kern="0" spc="-29" dirty="0">
                <a:solidFill>
                  <a:srgbClr val="272525"/>
                </a:solidFill>
                <a:latin typeface="Inter" pitchFamily="34" charset="0"/>
                <a:ea typeface="Inter" pitchFamily="34" charset="-122"/>
                <a:cs typeface="Inter" pitchFamily="34" charset="-120"/>
              </a:rPr>
              <a:t> استفاده از تکنیک‌های بهینه‌سازی می‌تواند به بهبود سرعت و کارایی جستجو کمک کند. به عنوان مثال، استفاده از تکنیک‌های بازیابی زودهنگام می‌تواند از بررسی برخی از راه حل‌های ممکن جلوگیری کند و در نتیجه، عملکرد الگوریتم را بهبود بخشد.</a:t>
            </a:r>
            <a:endParaRPr lang="en-US" sz="1454"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10242113" y="824746"/>
            <a:ext cx="3555087" cy="555427"/>
          </a:xfrm>
          <a:prstGeom prst="rect">
            <a:avLst/>
          </a:prstGeom>
          <a:noFill/>
          <a:ln/>
        </p:spPr>
        <p:txBody>
          <a:bodyPr wrap="none" rtlCol="0" anchor="t"/>
          <a:lstStyle/>
          <a:p>
            <a:pPr marL="0" indent="0" algn="r" rtl="1">
              <a:lnSpc>
                <a:spcPts val="4374"/>
              </a:lnSpc>
              <a:buNone/>
            </a:pPr>
            <a:r>
              <a:rPr lang="en-US" sz="3499" b="1" kern="0" spc="-105" dirty="0" err="1">
                <a:solidFill>
                  <a:srgbClr val="FFFFFF"/>
                </a:solidFill>
                <a:latin typeface="Inter" pitchFamily="34" charset="0"/>
                <a:ea typeface="Inter" pitchFamily="34" charset="-122"/>
                <a:cs typeface="Inter" pitchFamily="34" charset="-120"/>
              </a:rPr>
              <a:t>منابع</a:t>
            </a:r>
            <a:r>
              <a:rPr lang="fa-IR" sz="3499" b="1" kern="0" spc="-105" dirty="0">
                <a:solidFill>
                  <a:srgbClr val="FFFFFF"/>
                </a:solidFill>
                <a:latin typeface="Inter" pitchFamily="34" charset="0"/>
                <a:ea typeface="Inter" pitchFamily="34" charset="-122"/>
                <a:cs typeface="Inter" pitchFamily="34" charset="-120"/>
              </a:rPr>
              <a:t>:</a:t>
            </a:r>
            <a:endParaRPr lang="en-US" sz="3499" dirty="0"/>
          </a:p>
        </p:txBody>
      </p:sp>
      <p:sp>
        <p:nvSpPr>
          <p:cNvPr id="6" name="Text 3"/>
          <p:cNvSpPr/>
          <p:nvPr/>
        </p:nvSpPr>
        <p:spPr>
          <a:xfrm>
            <a:off x="6675001" y="1630085"/>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کتاب "مبانی هوش مصنوعی" نوشته ی دکتر عبدالرضا کاظمی و دکتر علیرضا نیکونژاد</a:t>
            </a:r>
            <a:endParaRPr lang="en-US" sz="1750" dirty="0"/>
          </a:p>
        </p:txBody>
      </p:sp>
      <p:sp>
        <p:nvSpPr>
          <p:cNvPr id="7" name="Text 4"/>
          <p:cNvSpPr/>
          <p:nvPr/>
        </p:nvSpPr>
        <p:spPr>
          <a:xfrm>
            <a:off x="6675001" y="2118717"/>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کتاب "الگوریتم‌ها و ساختارهای داده" نوشته ی دکتر محمد امین محمدی‌نیا</a:t>
            </a:r>
            <a:endParaRPr lang="en-US" sz="1750" dirty="0"/>
          </a:p>
        </p:txBody>
      </p:sp>
      <p:sp>
        <p:nvSpPr>
          <p:cNvPr id="8" name="Text 5"/>
          <p:cNvSpPr/>
          <p:nvPr/>
        </p:nvSpPr>
        <p:spPr>
          <a:xfrm>
            <a:off x="6675001" y="2607350"/>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وب‌سایت‌های شرکت‌های تولیدکننده قفل هوشمند</a:t>
            </a:r>
            <a:endParaRPr lang="en-US" sz="1750" dirty="0"/>
          </a:p>
        </p:txBody>
      </p:sp>
      <p:sp>
        <p:nvSpPr>
          <p:cNvPr id="9" name="Text 6"/>
          <p:cNvSpPr/>
          <p:nvPr/>
        </p:nvSpPr>
        <p:spPr>
          <a:xfrm>
            <a:off x="6675001" y="3095982"/>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مقالات و پژوهش‌های علمی در زمینه قفل هوشمند</a:t>
            </a:r>
            <a:endParaRPr lang="en-US" sz="1750" dirty="0"/>
          </a:p>
        </p:txBody>
      </p:sp>
      <p:sp>
        <p:nvSpPr>
          <p:cNvPr id="10" name="Text 7"/>
          <p:cNvSpPr/>
          <p:nvPr/>
        </p:nvSpPr>
        <p:spPr>
          <a:xfrm>
            <a:off x="6675001" y="3584615"/>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آموزش‌های آنلاین در زمینه قفل هوشمند</a:t>
            </a:r>
            <a:endParaRPr lang="en-US" sz="1750" dirty="0"/>
          </a:p>
        </p:txBody>
      </p:sp>
      <p:sp>
        <p:nvSpPr>
          <p:cNvPr id="11" name="Text 8"/>
          <p:cNvSpPr/>
          <p:nvPr/>
        </p:nvSpPr>
        <p:spPr>
          <a:xfrm>
            <a:off x="6675001" y="4073247"/>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کتاب "مسائل ارضای محدودیت"</a:t>
            </a:r>
            <a:endParaRPr lang="en-US" sz="1750" dirty="0"/>
          </a:p>
        </p:txBody>
      </p:sp>
      <p:sp>
        <p:nvSpPr>
          <p:cNvPr id="12" name="Text 9"/>
          <p:cNvSpPr/>
          <p:nvPr/>
        </p:nvSpPr>
        <p:spPr>
          <a:xfrm>
            <a:off x="6675001" y="4561880"/>
            <a:ext cx="7122200" cy="399812"/>
          </a:xfrm>
          <a:prstGeom prst="rect">
            <a:avLst/>
          </a:prstGeom>
          <a:noFill/>
          <a:ln/>
        </p:spPr>
        <p:txBody>
          <a:bodyPr wrap="none" rtlCol="0" anchor="t"/>
          <a:lstStyle/>
          <a:p>
            <a:pPr marL="342900" indent="-342900" algn="r" rtl="1">
              <a:lnSpc>
                <a:spcPts val="3149"/>
              </a:lnSpc>
              <a:buSzPct val="100000"/>
              <a:buChar char="•"/>
            </a:pPr>
            <a:r>
              <a:rPr lang="en-US" sz="1750" u="sng" kern="0" spc="-35" dirty="0">
                <a:solidFill>
                  <a:srgbClr val="868CD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https://www.samsungdigitallife.com/shp-dr708/</a:t>
            </a:r>
            <a:endParaRPr lang="en-US" sz="1750" dirty="0"/>
          </a:p>
        </p:txBody>
      </p:sp>
      <p:sp>
        <p:nvSpPr>
          <p:cNvPr id="13" name="Text 10"/>
          <p:cNvSpPr/>
          <p:nvPr/>
        </p:nvSpPr>
        <p:spPr>
          <a:xfrm>
            <a:off x="6675001" y="5050512"/>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Yale</a:t>
            </a:r>
            <a:endParaRPr lang="en-US" sz="1750" dirty="0"/>
          </a:p>
        </p:txBody>
      </p:sp>
      <p:sp>
        <p:nvSpPr>
          <p:cNvPr id="14" name="Text 11"/>
          <p:cNvSpPr/>
          <p:nvPr/>
        </p:nvSpPr>
        <p:spPr>
          <a:xfrm>
            <a:off x="6675001" y="5539145"/>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Schlage</a:t>
            </a:r>
            <a:endParaRPr lang="en-US" sz="1750" dirty="0"/>
          </a:p>
        </p:txBody>
      </p:sp>
      <p:sp>
        <p:nvSpPr>
          <p:cNvPr id="15" name="Text 12"/>
          <p:cNvSpPr/>
          <p:nvPr/>
        </p:nvSpPr>
        <p:spPr>
          <a:xfrm>
            <a:off x="6675001" y="6027777"/>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Smart Locks: A Review of Current Technology and Applications</a:t>
            </a:r>
            <a:endParaRPr lang="en-US" sz="1750" dirty="0"/>
          </a:p>
        </p:txBody>
      </p:sp>
      <p:sp>
        <p:nvSpPr>
          <p:cNvPr id="16" name="Text 13"/>
          <p:cNvSpPr/>
          <p:nvPr/>
        </p:nvSpPr>
        <p:spPr>
          <a:xfrm>
            <a:off x="6675001" y="6516410"/>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A Survey on the Security of Smart Locks</a:t>
            </a:r>
            <a:endParaRPr lang="en-US" sz="1750" dirty="0"/>
          </a:p>
        </p:txBody>
      </p:sp>
      <p:sp>
        <p:nvSpPr>
          <p:cNvPr id="17" name="Text 14"/>
          <p:cNvSpPr/>
          <p:nvPr/>
        </p:nvSpPr>
        <p:spPr>
          <a:xfrm>
            <a:off x="6675001" y="7005042"/>
            <a:ext cx="7122200" cy="399812"/>
          </a:xfrm>
          <a:prstGeom prst="rect">
            <a:avLst/>
          </a:prstGeom>
          <a:noFill/>
          <a:ln/>
        </p:spPr>
        <p:txBody>
          <a:bodyPr wrap="none" rtlCol="0" anchor="t"/>
          <a:lstStyle/>
          <a:p>
            <a:pPr marL="342900" indent="-342900" algn="r" rtl="1">
              <a:lnSpc>
                <a:spcPts val="3149"/>
              </a:lnSpc>
              <a:buSzPct val="100000"/>
              <a:buChar char="•"/>
            </a:pPr>
            <a:r>
              <a:rPr lang="en-US" sz="1750" b="1" kern="0" spc="-35" dirty="0">
                <a:solidFill>
                  <a:srgbClr val="E5E0DF"/>
                </a:solidFill>
                <a:latin typeface="Inter" pitchFamily="34" charset="0"/>
                <a:ea typeface="Inter" pitchFamily="34" charset="-122"/>
                <a:cs typeface="Inter" pitchFamily="34" charset="-120"/>
              </a:rPr>
              <a:t>How to Install and Use a Smart Lock</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7934563" y="1114425"/>
            <a:ext cx="4657844" cy="694373"/>
          </a:xfrm>
          <a:prstGeom prst="rect">
            <a:avLst/>
          </a:prstGeom>
          <a:noFill/>
          <a:ln/>
        </p:spPr>
        <p:txBody>
          <a:bodyPr wrap="none" rtlCol="0" anchor="t"/>
          <a:lstStyle/>
          <a:p>
            <a:pPr marL="0" indent="0" algn="r">
              <a:lnSpc>
                <a:spcPts val="5468"/>
              </a:lnSpc>
              <a:buNone/>
            </a:pPr>
            <a:r>
              <a:rPr lang="en-US" sz="4374" b="1" kern="0" spc="-131" dirty="0">
                <a:solidFill>
                  <a:srgbClr val="000000"/>
                </a:solidFill>
                <a:latin typeface="Inter" pitchFamily="34" charset="0"/>
                <a:ea typeface="Inter" pitchFamily="34" charset="-122"/>
                <a:cs typeface="Inter" pitchFamily="34" charset="-120"/>
              </a:rPr>
              <a:t>انواع قفل های هوشمند</a:t>
            </a:r>
            <a:endParaRPr lang="en-US" sz="4374" dirty="0"/>
          </a:p>
        </p:txBody>
      </p:sp>
      <p:pic>
        <p:nvPicPr>
          <p:cNvPr id="7" name="Image 1" descr="preencoded.png"/>
          <p:cNvPicPr>
            <a:picLocks noChangeAspect="1"/>
          </p:cNvPicPr>
          <p:nvPr/>
        </p:nvPicPr>
        <p:blipFill>
          <a:blip r:embed="rId4"/>
          <a:stretch>
            <a:fillRect/>
          </a:stretch>
        </p:blipFill>
        <p:spPr>
          <a:xfrm>
            <a:off x="2037993" y="2398455"/>
            <a:ext cx="2232065" cy="1785580"/>
          </a:xfrm>
          <a:prstGeom prst="rect">
            <a:avLst/>
          </a:prstGeom>
        </p:spPr>
      </p:pic>
      <p:sp>
        <p:nvSpPr>
          <p:cNvPr id="8" name="Text 4"/>
          <p:cNvSpPr/>
          <p:nvPr/>
        </p:nvSpPr>
        <p:spPr>
          <a:xfrm>
            <a:off x="2037992" y="4442939"/>
            <a:ext cx="2232065" cy="1421606"/>
          </a:xfrm>
          <a:prstGeom prst="rect">
            <a:avLst/>
          </a:prstGeom>
          <a:noFill/>
          <a:ln/>
        </p:spPr>
        <p:txBody>
          <a:bodyPr wrap="square" rtlCol="0" anchor="t"/>
          <a:lstStyle/>
          <a:p>
            <a:pPr marL="0" indent="0" algn="r" rtl="1">
              <a:lnSpc>
                <a:spcPts val="2799"/>
              </a:lnSpc>
              <a:buNone/>
            </a:pPr>
            <a:r>
              <a:rPr lang="en-US" sz="1750" b="1" kern="0" spc="-35" dirty="0" err="1">
                <a:solidFill>
                  <a:srgbClr val="272525"/>
                </a:solidFill>
                <a:latin typeface="Inter" pitchFamily="34" charset="0"/>
                <a:ea typeface="Inter" pitchFamily="34" charset="-122"/>
                <a:cs typeface="Inter" pitchFamily="34" charset="-120"/>
              </a:rPr>
              <a:t>قفل‌های</a:t>
            </a:r>
            <a:r>
              <a:rPr lang="en-US" sz="1750" b="1" kern="0" spc="-35" dirty="0">
                <a:solidFill>
                  <a:srgbClr val="272525"/>
                </a:solidFill>
                <a:latin typeface="Inter" pitchFamily="34" charset="0"/>
                <a:ea typeface="Inter" pitchFamily="34" charset="-122"/>
                <a:cs typeface="Inter" pitchFamily="34" charset="-120"/>
              </a:rPr>
              <a:t> </a:t>
            </a:r>
            <a:r>
              <a:rPr lang="en-US" sz="1750" b="1" kern="0" spc="-35" dirty="0" err="1">
                <a:solidFill>
                  <a:srgbClr val="272525"/>
                </a:solidFill>
                <a:latin typeface="Inter" pitchFamily="34" charset="0"/>
                <a:ea typeface="Inter" pitchFamily="34" charset="-122"/>
                <a:cs typeface="Inter" pitchFamily="34" charset="-120"/>
              </a:rPr>
              <a:t>اثر</a:t>
            </a:r>
            <a:r>
              <a:rPr lang="en-US" sz="1750" b="1" kern="0" spc="-35" dirty="0">
                <a:solidFill>
                  <a:srgbClr val="272525"/>
                </a:solidFill>
                <a:latin typeface="Inter" pitchFamily="34" charset="0"/>
                <a:ea typeface="Inter" pitchFamily="34" charset="-122"/>
                <a:cs typeface="Inter" pitchFamily="34" charset="-120"/>
              </a:rPr>
              <a:t> </a:t>
            </a:r>
            <a:r>
              <a:rPr lang="en-US" sz="1750" b="1" kern="0" spc="-35" dirty="0" err="1">
                <a:solidFill>
                  <a:srgbClr val="272525"/>
                </a:solidFill>
                <a:latin typeface="Inter" pitchFamily="34" charset="0"/>
                <a:ea typeface="Inter" pitchFamily="34" charset="-122"/>
                <a:cs typeface="Inter" pitchFamily="34" charset="-120"/>
              </a:rPr>
              <a:t>انگشت</a:t>
            </a:r>
            <a:r>
              <a:rPr lang="en-US" sz="1750" b="1" kern="0" spc="-35" dirty="0">
                <a:solidFill>
                  <a:srgbClr val="272525"/>
                </a:solidFill>
                <a:latin typeface="Inter" pitchFamily="34" charset="0"/>
                <a:ea typeface="Inter" pitchFamily="34" charset="-122"/>
                <a:cs typeface="Inter" pitchFamily="34" charset="-120"/>
              </a:rPr>
              <a:t>:</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این</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قفل‌ها</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با</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استفاده</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از</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اسکنر</a:t>
            </a:r>
            <a:r>
              <a:rPr lang="en-US" sz="1750" kern="0" spc="-35" dirty="0">
                <a:solidFill>
                  <a:srgbClr val="272525"/>
                </a:solidFill>
                <a:latin typeface="Inter" pitchFamily="34" charset="0"/>
                <a:ea typeface="Inter" pitchFamily="34" charset="-122"/>
                <a:cs typeface="Inter" pitchFamily="34" charset="-120"/>
              </a:rPr>
              <a:t> </a:t>
            </a:r>
            <a:r>
              <a:rPr lang="en-US" sz="1750" kern="0" spc="-35" dirty="0" err="1">
                <a:solidFill>
                  <a:srgbClr val="272525"/>
                </a:solidFill>
                <a:latin typeface="Inter" pitchFamily="34" charset="0"/>
                <a:ea typeface="Inter" pitchFamily="34" charset="-122"/>
                <a:cs typeface="Inter" pitchFamily="34" charset="-120"/>
              </a:rPr>
              <a:t>اثر</a:t>
            </a:r>
            <a:r>
              <a:rPr lang="en-US" sz="1750" kern="0" spc="-35" dirty="0">
                <a:solidFill>
                  <a:srgbClr val="272525"/>
                </a:solidFill>
                <a:latin typeface="Inter" pitchFamily="34" charset="0"/>
                <a:ea typeface="Inter" pitchFamily="34" charset="-122"/>
                <a:cs typeface="Inter" pitchFamily="34" charset="-120"/>
              </a:rPr>
              <a:t> انگشت برای باز کردن قفل استفاده می‌کنند.</a:t>
            </a:r>
            <a:endParaRPr lang="en-US" sz="1750" dirty="0"/>
          </a:p>
        </p:txBody>
      </p:sp>
      <p:sp>
        <p:nvSpPr>
          <p:cNvPr id="9" name="Text 5"/>
          <p:cNvSpPr/>
          <p:nvPr/>
        </p:nvSpPr>
        <p:spPr>
          <a:xfrm>
            <a:off x="2037993" y="6559868"/>
            <a:ext cx="2232065" cy="355402"/>
          </a:xfrm>
          <a:prstGeom prst="rect">
            <a:avLst/>
          </a:prstGeom>
          <a:noFill/>
          <a:ln/>
        </p:spPr>
        <p:txBody>
          <a:bodyPr wrap="none" rtlCol="0" anchor="t"/>
          <a:lstStyle/>
          <a:p>
            <a:pPr marL="0" indent="0" algn="r">
              <a:lnSpc>
                <a:spcPts val="2799"/>
              </a:lnSpc>
              <a:buNone/>
            </a:pPr>
            <a:endParaRPr lang="en-US" sz="1750" dirty="0"/>
          </a:p>
        </p:txBody>
      </p:sp>
      <p:pic>
        <p:nvPicPr>
          <p:cNvPr id="10" name="Image 2" descr="preencoded.png"/>
          <p:cNvPicPr>
            <a:picLocks noChangeAspect="1"/>
          </p:cNvPicPr>
          <p:nvPr/>
        </p:nvPicPr>
        <p:blipFill>
          <a:blip r:embed="rId5"/>
          <a:stretch>
            <a:fillRect/>
          </a:stretch>
        </p:blipFill>
        <p:spPr>
          <a:xfrm>
            <a:off x="4819650" y="2391966"/>
            <a:ext cx="2232065" cy="1785580"/>
          </a:xfrm>
          <a:prstGeom prst="rect">
            <a:avLst/>
          </a:prstGeom>
        </p:spPr>
      </p:pic>
      <p:sp>
        <p:nvSpPr>
          <p:cNvPr id="11" name="Text 6"/>
          <p:cNvSpPr/>
          <p:nvPr/>
        </p:nvSpPr>
        <p:spPr>
          <a:xfrm>
            <a:off x="4819650" y="4427458"/>
            <a:ext cx="2232065" cy="1421606"/>
          </a:xfrm>
          <a:prstGeom prst="rect">
            <a:avLst/>
          </a:prstGeom>
          <a:noFill/>
          <a:ln/>
        </p:spPr>
        <p:txBody>
          <a:bodyPr wrap="squar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رمزی:</a:t>
            </a:r>
            <a:r>
              <a:rPr lang="en-US" sz="1750" kern="0" spc="-35" dirty="0">
                <a:solidFill>
                  <a:srgbClr val="272525"/>
                </a:solidFill>
                <a:latin typeface="Inter" pitchFamily="34" charset="0"/>
                <a:ea typeface="Inter" pitchFamily="34" charset="-122"/>
                <a:cs typeface="Inter" pitchFamily="34" charset="-120"/>
              </a:rPr>
              <a:t> این قفل‌ها با استفاده از یک کد عددی برای باز کردن قفل استفاده می‌کنند</a:t>
            </a:r>
            <a:endParaRPr lang="en-US" sz="1750" dirty="0"/>
          </a:p>
        </p:txBody>
      </p:sp>
      <p:pic>
        <p:nvPicPr>
          <p:cNvPr id="12" name="Image 3" descr="preencoded.png"/>
          <p:cNvPicPr>
            <a:picLocks noChangeAspect="1"/>
          </p:cNvPicPr>
          <p:nvPr/>
        </p:nvPicPr>
        <p:blipFill>
          <a:blip r:embed="rId6"/>
          <a:stretch>
            <a:fillRect/>
          </a:stretch>
        </p:blipFill>
        <p:spPr>
          <a:xfrm>
            <a:off x="7601307" y="2391966"/>
            <a:ext cx="2232065" cy="1785580"/>
          </a:xfrm>
          <a:prstGeom prst="rect">
            <a:avLst/>
          </a:prstGeom>
        </p:spPr>
      </p:pic>
      <p:sp>
        <p:nvSpPr>
          <p:cNvPr id="13" name="Text 7"/>
          <p:cNvSpPr/>
          <p:nvPr/>
        </p:nvSpPr>
        <p:spPr>
          <a:xfrm>
            <a:off x="7601307" y="4427458"/>
            <a:ext cx="2232065" cy="1421606"/>
          </a:xfrm>
          <a:prstGeom prst="rect">
            <a:avLst/>
          </a:prstGeom>
          <a:noFill/>
          <a:ln/>
        </p:spPr>
        <p:txBody>
          <a:bodyPr wrap="squar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کارتی:</a:t>
            </a:r>
            <a:r>
              <a:rPr lang="en-US" sz="1750" kern="0" spc="-35" dirty="0">
                <a:solidFill>
                  <a:srgbClr val="272525"/>
                </a:solidFill>
                <a:latin typeface="Inter" pitchFamily="34" charset="0"/>
                <a:ea typeface="Inter" pitchFamily="34" charset="-122"/>
                <a:cs typeface="Inter" pitchFamily="34" charset="-120"/>
              </a:rPr>
              <a:t> این قفل‌ها با استفاده از کارت هوشمند برای باز کردن قفل استفاده می‌کنند.</a:t>
            </a:r>
            <a:endParaRPr lang="en-US" sz="1750" dirty="0"/>
          </a:p>
        </p:txBody>
      </p:sp>
      <p:sp>
        <p:nvSpPr>
          <p:cNvPr id="14" name="Text 8"/>
          <p:cNvSpPr/>
          <p:nvPr/>
        </p:nvSpPr>
        <p:spPr>
          <a:xfrm>
            <a:off x="7601307" y="6048970"/>
            <a:ext cx="2232065" cy="355402"/>
          </a:xfrm>
          <a:prstGeom prst="rect">
            <a:avLst/>
          </a:prstGeom>
          <a:noFill/>
          <a:ln/>
        </p:spPr>
        <p:txBody>
          <a:bodyPr wrap="none" rtlCol="0" anchor="t"/>
          <a:lstStyle/>
          <a:p>
            <a:pPr marL="0" indent="0" algn="r">
              <a:lnSpc>
                <a:spcPts val="2799"/>
              </a:lnSpc>
              <a:buNone/>
            </a:pPr>
            <a:endParaRPr lang="en-US" sz="1750" dirty="0"/>
          </a:p>
        </p:txBody>
      </p:sp>
      <p:pic>
        <p:nvPicPr>
          <p:cNvPr id="15" name="Image 4" descr="preencoded.png"/>
          <p:cNvPicPr>
            <a:picLocks noChangeAspect="1"/>
          </p:cNvPicPr>
          <p:nvPr/>
        </p:nvPicPr>
        <p:blipFill>
          <a:blip r:embed="rId7"/>
          <a:stretch>
            <a:fillRect/>
          </a:stretch>
        </p:blipFill>
        <p:spPr>
          <a:xfrm>
            <a:off x="10382964" y="2391966"/>
            <a:ext cx="2232065" cy="1785580"/>
          </a:xfrm>
          <a:prstGeom prst="rect">
            <a:avLst/>
          </a:prstGeom>
        </p:spPr>
      </p:pic>
      <p:sp>
        <p:nvSpPr>
          <p:cNvPr id="16" name="Text 9"/>
          <p:cNvSpPr/>
          <p:nvPr/>
        </p:nvSpPr>
        <p:spPr>
          <a:xfrm>
            <a:off x="10382964" y="4427458"/>
            <a:ext cx="2232065" cy="2487811"/>
          </a:xfrm>
          <a:prstGeom prst="rect">
            <a:avLst/>
          </a:prstGeom>
          <a:noFill/>
          <a:ln/>
        </p:spPr>
        <p:txBody>
          <a:bodyPr wrap="square" rtlCol="0" anchor="t"/>
          <a:lstStyle/>
          <a:p>
            <a:pPr marL="0" indent="0" algn="r" rtl="1">
              <a:lnSpc>
                <a:spcPts val="2799"/>
              </a:lnSpc>
              <a:buNone/>
            </a:pPr>
            <a:r>
              <a:rPr lang="en-US" sz="1750" b="1" kern="0" spc="-35" dirty="0">
                <a:solidFill>
                  <a:srgbClr val="272525"/>
                </a:solidFill>
                <a:latin typeface="Inter" pitchFamily="34" charset="0"/>
                <a:ea typeface="Inter" pitchFamily="34" charset="-122"/>
                <a:cs typeface="Inter" pitchFamily="34" charset="-120"/>
              </a:rPr>
              <a:t>قفل‌های بیومتریک:</a:t>
            </a:r>
            <a:r>
              <a:rPr lang="en-US" sz="1750" kern="0" spc="-35" dirty="0">
                <a:solidFill>
                  <a:srgbClr val="272525"/>
                </a:solidFill>
                <a:latin typeface="Inter" pitchFamily="34" charset="0"/>
                <a:ea typeface="Inter" pitchFamily="34" charset="-122"/>
                <a:cs typeface="Inter" pitchFamily="34" charset="-120"/>
              </a:rPr>
              <a:t> این قفل‌ها از ترکیبی از فناوری‌های بیومتریک، مانند اثر انگشت، تشخیص چهره یا اسکن قرنیه برای باز کردن قفل استفاده می‌کنند.</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9926122" y="2340531"/>
            <a:ext cx="2666286" cy="416481"/>
          </a:xfrm>
          <a:prstGeom prst="rect">
            <a:avLst/>
          </a:prstGeom>
          <a:noFill/>
          <a:ln/>
        </p:spPr>
        <p:txBody>
          <a:bodyPr wrap="none" rtlCol="0" anchor="t"/>
          <a:lstStyle/>
          <a:p>
            <a:pPr marL="0" indent="0" algn="r" rtl="1">
              <a:lnSpc>
                <a:spcPts val="3281"/>
              </a:lnSpc>
              <a:buNone/>
            </a:pPr>
            <a:r>
              <a:rPr lang="en-US" sz="2624" b="1" kern="0" spc="-79" dirty="0">
                <a:solidFill>
                  <a:srgbClr val="000000"/>
                </a:solidFill>
                <a:latin typeface="Inter" pitchFamily="34" charset="0"/>
                <a:ea typeface="Inter" pitchFamily="34" charset="-122"/>
                <a:cs typeface="Inter" pitchFamily="34" charset="-120"/>
              </a:rPr>
              <a:t>قفل‌های رمزی:</a:t>
            </a:r>
            <a:endParaRPr lang="en-US" sz="2624" dirty="0"/>
          </a:p>
        </p:txBody>
      </p:sp>
      <p:sp>
        <p:nvSpPr>
          <p:cNvPr id="7" name="Text 4"/>
          <p:cNvSpPr/>
          <p:nvPr/>
        </p:nvSpPr>
        <p:spPr>
          <a:xfrm>
            <a:off x="2037993" y="3006923"/>
            <a:ext cx="10554414" cy="710803"/>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قفل‌های رمزی نوعی قفل هوشمند هستند که از یک کد عددی برای باز کردن قفل استفاده می‌کنند. این قفل‌ها یکی از ساده‌ترین و مقرون‌به‌صرفه‌ترین انواع قفل‌های هوشمند هستند</a:t>
            </a:r>
            <a:endParaRPr lang="en-US" sz="1750" dirty="0"/>
          </a:p>
        </p:txBody>
      </p:sp>
      <p:sp>
        <p:nvSpPr>
          <p:cNvPr id="8" name="Text 5"/>
          <p:cNvSpPr/>
          <p:nvPr/>
        </p:nvSpPr>
        <p:spPr>
          <a:xfrm>
            <a:off x="2037993" y="3967639"/>
            <a:ext cx="10554414" cy="710803"/>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قفل‌های رمزی از یک صفحه کلید یا یک صفحه لمسی برای ورود کد استفاده می‌کنند. کد می‌تواند از 4 تا 12 رقم تشکیل شود. برخی از قفل‌های رمزی همچنین دارای ویژگی‌های امنیتی اضافی مانند تأیید هویت دو مرحله‌ای یا هشدارهای امنیتی هستند</a:t>
            </a:r>
            <a:endParaRPr lang="en-US" sz="1750" dirty="0"/>
          </a:p>
        </p:txBody>
      </p:sp>
      <p:sp>
        <p:nvSpPr>
          <p:cNvPr id="9" name="Text 6"/>
          <p:cNvSpPr/>
          <p:nvPr/>
        </p:nvSpPr>
        <p:spPr>
          <a:xfrm>
            <a:off x="2037993" y="4928354"/>
            <a:ext cx="10554414" cy="355402"/>
          </a:xfrm>
          <a:prstGeom prst="rect">
            <a:avLst/>
          </a:prstGeom>
          <a:noFill/>
          <a:ln/>
        </p:spPr>
        <p:txBody>
          <a:bodyPr wrap="none" rtlCol="0" anchor="t"/>
          <a:lstStyle/>
          <a:p>
            <a:pPr marL="0" indent="0" algn="r" rtl="1">
              <a:lnSpc>
                <a:spcPts val="2799"/>
              </a:lnSpc>
              <a:buNone/>
            </a:pPr>
            <a:endParaRPr lang="en-US" sz="1750" dirty="0"/>
          </a:p>
        </p:txBody>
      </p:sp>
      <p:sp>
        <p:nvSpPr>
          <p:cNvPr id="10" name="Text 7"/>
          <p:cNvSpPr/>
          <p:nvPr/>
        </p:nvSpPr>
        <p:spPr>
          <a:xfrm>
            <a:off x="2037993" y="5533668"/>
            <a:ext cx="10554414" cy="355402"/>
          </a:xfrm>
          <a:prstGeom prst="rect">
            <a:avLst/>
          </a:prstGeom>
          <a:noFill/>
          <a:ln/>
        </p:spPr>
        <p:txBody>
          <a:bodyPr wrap="none" rtlCol="0" anchor="t"/>
          <a:lstStyle/>
          <a:p>
            <a:pPr marL="0" indent="0" algn="r" rtl="1">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9926122" y="2340531"/>
            <a:ext cx="2666286" cy="416481"/>
          </a:xfrm>
          <a:prstGeom prst="rect">
            <a:avLst/>
          </a:prstGeom>
          <a:noFill/>
          <a:ln/>
        </p:spPr>
        <p:txBody>
          <a:bodyPr wrap="none" rtlCol="0" anchor="t"/>
          <a:lstStyle/>
          <a:p>
            <a:pPr marL="0" indent="0" algn="r">
              <a:lnSpc>
                <a:spcPts val="3281"/>
              </a:lnSpc>
              <a:buNone/>
            </a:pPr>
            <a:r>
              <a:rPr lang="en-US" sz="2624" b="1" kern="0" spc="-79" dirty="0">
                <a:solidFill>
                  <a:srgbClr val="000000"/>
                </a:solidFill>
                <a:latin typeface="Inter" pitchFamily="34" charset="0"/>
                <a:ea typeface="Inter" pitchFamily="34" charset="-122"/>
                <a:cs typeface="Inter" pitchFamily="34" charset="-120"/>
              </a:rPr>
              <a:t>قفل‌های </a:t>
            </a:r>
            <a:r>
              <a:rPr lang="en-US" sz="2624" b="1" kern="0" spc="-79" dirty="0" err="1">
                <a:solidFill>
                  <a:srgbClr val="000000"/>
                </a:solidFill>
                <a:latin typeface="Inter" pitchFamily="34" charset="0"/>
                <a:ea typeface="Inter" pitchFamily="34" charset="-122"/>
                <a:cs typeface="Inter" pitchFamily="34" charset="-120"/>
              </a:rPr>
              <a:t>اثر</a:t>
            </a:r>
            <a:r>
              <a:rPr lang="en-US" sz="2624" b="1" kern="0" spc="-79" dirty="0">
                <a:solidFill>
                  <a:srgbClr val="000000"/>
                </a:solidFill>
                <a:latin typeface="Inter" pitchFamily="34" charset="0"/>
                <a:ea typeface="Inter" pitchFamily="34" charset="-122"/>
                <a:cs typeface="Inter" pitchFamily="34" charset="-120"/>
              </a:rPr>
              <a:t> </a:t>
            </a:r>
            <a:r>
              <a:rPr lang="en-US" sz="2624" b="1" kern="0" spc="-79" dirty="0" err="1">
                <a:solidFill>
                  <a:srgbClr val="000000"/>
                </a:solidFill>
                <a:latin typeface="Inter" pitchFamily="34" charset="0"/>
                <a:ea typeface="Inter" pitchFamily="34" charset="-122"/>
                <a:cs typeface="Inter" pitchFamily="34" charset="-120"/>
              </a:rPr>
              <a:t>انگشت</a:t>
            </a:r>
            <a:r>
              <a:rPr lang="fa-IR" sz="2624" b="1" kern="0" spc="-79" dirty="0">
                <a:solidFill>
                  <a:srgbClr val="000000"/>
                </a:solidFill>
                <a:latin typeface="Inter" pitchFamily="34" charset="0"/>
                <a:ea typeface="Inter" pitchFamily="34" charset="-122"/>
                <a:cs typeface="Inter" pitchFamily="34" charset="-120"/>
              </a:rPr>
              <a:t>:</a:t>
            </a:r>
            <a:endParaRPr lang="en-US" sz="2624" dirty="0"/>
          </a:p>
        </p:txBody>
      </p:sp>
      <p:sp>
        <p:nvSpPr>
          <p:cNvPr id="7" name="Text 4"/>
          <p:cNvSpPr/>
          <p:nvPr/>
        </p:nvSpPr>
        <p:spPr>
          <a:xfrm>
            <a:off x="2037993" y="3006923"/>
            <a:ext cx="10554414" cy="710803"/>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Inter" pitchFamily="34" charset="0"/>
                <a:ea typeface="Inter" pitchFamily="34" charset="-122"/>
                <a:cs typeface="Inter" pitchFamily="34" charset="-120"/>
              </a:rPr>
              <a:t>قفل‌های اثر انگشت نوعی قفل هوشمند هستند که از اسکنر اثر انگشت برای باز کردن قفل استفاده می‌کنند. این قفل‌ها یکی از ایمن‌ترین انواع قفل‌های هوشمند هستند، زیرا اثر انگشت هر فرد منحصر به فرد است</a:t>
            </a:r>
            <a:endParaRPr lang="en-US" sz="1750" dirty="0"/>
          </a:p>
        </p:txBody>
      </p:sp>
      <p:sp>
        <p:nvSpPr>
          <p:cNvPr id="8" name="Text 5"/>
          <p:cNvSpPr/>
          <p:nvPr/>
        </p:nvSpPr>
        <p:spPr>
          <a:xfrm>
            <a:off x="2037993" y="3967639"/>
            <a:ext cx="10554414" cy="710803"/>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Inter" pitchFamily="34" charset="0"/>
                <a:ea typeface="Inter" pitchFamily="34" charset="-122"/>
                <a:cs typeface="Inter" pitchFamily="34" charset="-120"/>
              </a:rPr>
              <a:t>قفل‌های اثر انگشت از یک اسکنر نوری یا اولتراسونیک برای اسکن اثر انگشت استفاده می‌کنند. اسکنر اثر انگشت سپس اثر انگشت را با الگوهای ذخیره شده در حافظه قفل مقایسه می‌کند. اگر الگوها مطابقت داشته باشند، قفل باز می‌شود</a:t>
            </a:r>
            <a:endParaRPr lang="en-US" sz="1750" dirty="0"/>
          </a:p>
        </p:txBody>
      </p:sp>
      <p:sp>
        <p:nvSpPr>
          <p:cNvPr id="9" name="Text 6"/>
          <p:cNvSpPr/>
          <p:nvPr/>
        </p:nvSpPr>
        <p:spPr>
          <a:xfrm>
            <a:off x="2037993" y="4928354"/>
            <a:ext cx="10554414" cy="355402"/>
          </a:xfrm>
          <a:prstGeom prst="rect">
            <a:avLst/>
          </a:prstGeom>
          <a:noFill/>
          <a:ln/>
        </p:spPr>
        <p:txBody>
          <a:bodyPr wrap="none" rtlCol="0" anchor="t"/>
          <a:lstStyle/>
          <a:p>
            <a:pPr marL="0" indent="0" algn="r">
              <a:lnSpc>
                <a:spcPts val="2799"/>
              </a:lnSpc>
              <a:buNone/>
            </a:pPr>
            <a:endParaRPr lang="en-US" sz="1750" dirty="0"/>
          </a:p>
        </p:txBody>
      </p:sp>
      <p:sp>
        <p:nvSpPr>
          <p:cNvPr id="10" name="Text 7"/>
          <p:cNvSpPr/>
          <p:nvPr/>
        </p:nvSpPr>
        <p:spPr>
          <a:xfrm>
            <a:off x="2037993" y="5533668"/>
            <a:ext cx="10554414" cy="355402"/>
          </a:xfrm>
          <a:prstGeom prst="rect">
            <a:avLst/>
          </a:prstGeom>
          <a:noFill/>
          <a:ln/>
        </p:spPr>
        <p:txBody>
          <a:bodyPr wrap="none" rtlCol="0" anchor="t"/>
          <a:lstStyle/>
          <a:p>
            <a:pPr marL="0" indent="0" algn="r">
              <a:lnSpc>
                <a:spcPts val="2799"/>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9926122" y="2768084"/>
            <a:ext cx="2666286" cy="416481"/>
          </a:xfrm>
          <a:prstGeom prst="rect">
            <a:avLst/>
          </a:prstGeom>
          <a:noFill/>
          <a:ln/>
        </p:spPr>
        <p:txBody>
          <a:bodyPr wrap="none" rtlCol="0" anchor="t"/>
          <a:lstStyle/>
          <a:p>
            <a:pPr marL="0" indent="0" algn="r" rtl="1">
              <a:lnSpc>
                <a:spcPts val="3281"/>
              </a:lnSpc>
              <a:buNone/>
            </a:pPr>
            <a:r>
              <a:rPr lang="en-US" sz="2624" b="1" kern="0" spc="-79" dirty="0">
                <a:solidFill>
                  <a:srgbClr val="000000"/>
                </a:solidFill>
                <a:latin typeface="Inter" pitchFamily="34" charset="0"/>
                <a:ea typeface="Inter" pitchFamily="34" charset="-122"/>
                <a:cs typeface="Inter" pitchFamily="34" charset="-120"/>
              </a:rPr>
              <a:t>قفل‌های کارتی:</a:t>
            </a:r>
            <a:endParaRPr lang="en-US" sz="2624" dirty="0"/>
          </a:p>
        </p:txBody>
      </p:sp>
      <p:sp>
        <p:nvSpPr>
          <p:cNvPr id="7" name="Text 4"/>
          <p:cNvSpPr/>
          <p:nvPr/>
        </p:nvSpPr>
        <p:spPr>
          <a:xfrm>
            <a:off x="2037993" y="3434477"/>
            <a:ext cx="10554414" cy="710803"/>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قفل‌های کارتی نوعی قفل هوشمند هستند که از کارت‌های هوشمند برای باز کردن قفل استفاده می‌کنند. این قفل‌ها یکی از محبوب‌ترین انواع قفل‌های هوشمند هستند، زیرا استفاده از آنها آسان است و امنیت خوبی را ارائه می‌دهند.</a:t>
            </a:r>
            <a:endParaRPr lang="en-US" sz="1750" dirty="0"/>
          </a:p>
        </p:txBody>
      </p:sp>
      <p:sp>
        <p:nvSpPr>
          <p:cNvPr id="8" name="Text 5"/>
          <p:cNvSpPr/>
          <p:nvPr/>
        </p:nvSpPr>
        <p:spPr>
          <a:xfrm>
            <a:off x="2037993" y="4395192"/>
            <a:ext cx="10554414" cy="1066205"/>
          </a:xfrm>
          <a:prstGeom prst="rect">
            <a:avLst/>
          </a:prstGeom>
          <a:noFill/>
          <a:ln/>
        </p:spPr>
        <p:txBody>
          <a:bodyPr wrap="square" rtlCol="0" anchor="t"/>
          <a:lstStyle/>
          <a:p>
            <a:pPr marL="0" indent="0" algn="r" rtl="1">
              <a:lnSpc>
                <a:spcPts val="2799"/>
              </a:lnSpc>
              <a:buNone/>
            </a:pPr>
            <a:r>
              <a:rPr lang="en-US" sz="1750" kern="0" spc="-35" dirty="0">
                <a:solidFill>
                  <a:srgbClr val="272525"/>
                </a:solidFill>
                <a:latin typeface="Inter" pitchFamily="34" charset="0"/>
                <a:ea typeface="Inter" pitchFamily="34" charset="-122"/>
                <a:cs typeface="Inter" pitchFamily="34" charset="-120"/>
              </a:rPr>
              <a:t>قفل‌های کارتی از یک کارت هوشمند برای انتقال اطلاعات استفاده می‌کنند. کارت هوشمند حاوی یک تراشه کوچک است که اطلاعات شناسایی کاربر را ذخیره می‌کند. هنگامی که کارت هوشمند به قفل نزدیک می‌شود، قفل اطلاعات را از کارت خوانده و آن را با اطلاعات ذخیره شده در حافظه خود مقایسه می‌کند. اگر اطلاعات مطابقت داشته باشند، قفل باز می‌شود.</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3529"/>
          </a:xfrm>
          <a:prstGeom prst="rect">
            <a:avLst/>
          </a:prstGeom>
          <a:solidFill>
            <a:srgbClr val="FFFFFF"/>
          </a:solidFill>
          <a:ln w="11549">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33529"/>
          </a:xfrm>
          <a:prstGeom prst="rect">
            <a:avLst/>
          </a:prstGeom>
        </p:spPr>
      </p:pic>
      <p:sp>
        <p:nvSpPr>
          <p:cNvPr id="5" name="Shape 2"/>
          <p:cNvSpPr/>
          <p:nvPr/>
        </p:nvSpPr>
        <p:spPr>
          <a:xfrm>
            <a:off x="0" y="0"/>
            <a:ext cx="14630400" cy="8233529"/>
          </a:xfrm>
          <a:prstGeom prst="rect">
            <a:avLst/>
          </a:prstGeom>
          <a:solidFill>
            <a:srgbClr val="FFFFFF">
              <a:alpha val="85000"/>
            </a:srgbClr>
          </a:solidFill>
          <a:ln/>
        </p:spPr>
      </p:sp>
      <p:sp>
        <p:nvSpPr>
          <p:cNvPr id="6" name="Text 3"/>
          <p:cNvSpPr/>
          <p:nvPr/>
        </p:nvSpPr>
        <p:spPr>
          <a:xfrm>
            <a:off x="9502735" y="511969"/>
            <a:ext cx="2233970" cy="348972"/>
          </a:xfrm>
          <a:prstGeom prst="rect">
            <a:avLst/>
          </a:prstGeom>
          <a:noFill/>
          <a:ln/>
        </p:spPr>
        <p:txBody>
          <a:bodyPr wrap="none" rtlCol="0" anchor="t"/>
          <a:lstStyle/>
          <a:p>
            <a:pPr marL="0" indent="0" algn="r" rtl="1">
              <a:lnSpc>
                <a:spcPts val="2749"/>
              </a:lnSpc>
              <a:buNone/>
            </a:pPr>
            <a:r>
              <a:rPr lang="en-US" sz="2199" b="1" kern="0" spc="-66" dirty="0">
                <a:solidFill>
                  <a:srgbClr val="000000"/>
                </a:solidFill>
                <a:latin typeface="Inter" pitchFamily="34" charset="0"/>
                <a:ea typeface="Inter" pitchFamily="34" charset="-122"/>
                <a:cs typeface="Inter" pitchFamily="34" charset="-120"/>
              </a:rPr>
              <a:t>قفل‌های بیومتریک:</a:t>
            </a:r>
            <a:endParaRPr lang="en-US" sz="2199" dirty="0"/>
          </a:p>
        </p:txBody>
      </p:sp>
      <p:sp>
        <p:nvSpPr>
          <p:cNvPr id="7" name="Text 4"/>
          <p:cNvSpPr/>
          <p:nvPr/>
        </p:nvSpPr>
        <p:spPr>
          <a:xfrm>
            <a:off x="2893576" y="1070372"/>
            <a:ext cx="8843129" cy="595789"/>
          </a:xfrm>
          <a:prstGeom prst="rect">
            <a:avLst/>
          </a:prstGeom>
          <a:noFill/>
          <a:ln/>
        </p:spPr>
        <p:txBody>
          <a:bodyPr wrap="square" rtlCol="0" anchor="t"/>
          <a:lstStyle/>
          <a:p>
            <a:pPr marL="0" indent="0" algn="r" rtl="1">
              <a:lnSpc>
                <a:spcPts val="2345"/>
              </a:lnSpc>
              <a:buNone/>
            </a:pPr>
            <a:r>
              <a:rPr lang="en-US" sz="1466" kern="0" spc="-29" dirty="0">
                <a:solidFill>
                  <a:srgbClr val="272525"/>
                </a:solidFill>
                <a:latin typeface="Inter" pitchFamily="34" charset="0"/>
                <a:ea typeface="Inter" pitchFamily="34" charset="-122"/>
                <a:cs typeface="Inter" pitchFamily="34" charset="-120"/>
              </a:rPr>
              <a:t>قفل‌های بیومتریک از یک اسکنر برای خواندن ویژگی‌های بیومتریک کاربر استفاده می‌کنند. اسکنر سپس ویژگی‌های بیومتریک را با الگوهای ذخیره شده در حافظه قفل مقایسه می‌کند. اگر الگوها مطابقت داشته باشند، قفل باز می‌شود.</a:t>
            </a:r>
            <a:endParaRPr lang="en-US" sz="1466" dirty="0"/>
          </a:p>
        </p:txBody>
      </p:sp>
      <p:sp>
        <p:nvSpPr>
          <p:cNvPr id="8" name="Text 5"/>
          <p:cNvSpPr/>
          <p:nvPr/>
        </p:nvSpPr>
        <p:spPr>
          <a:xfrm>
            <a:off x="2893576" y="1875592"/>
            <a:ext cx="8843129" cy="297894"/>
          </a:xfrm>
          <a:prstGeom prst="rect">
            <a:avLst/>
          </a:prstGeom>
          <a:noFill/>
          <a:ln/>
        </p:spPr>
        <p:txBody>
          <a:bodyPr wrap="none" rtlCol="0" anchor="t"/>
          <a:lstStyle/>
          <a:p>
            <a:pPr marL="0" indent="0" algn="r" rtl="1">
              <a:lnSpc>
                <a:spcPts val="2345"/>
              </a:lnSpc>
              <a:buNone/>
            </a:pPr>
            <a:r>
              <a:rPr lang="en-US" sz="1466" kern="0" spc="-29" dirty="0">
                <a:solidFill>
                  <a:srgbClr val="272525"/>
                </a:solidFill>
                <a:latin typeface="Inter" pitchFamily="34" charset="0"/>
                <a:ea typeface="Inter" pitchFamily="34" charset="-122"/>
                <a:cs typeface="Inter" pitchFamily="34" charset="-120"/>
              </a:rPr>
              <a:t>در اینجا برخی از معایب قفل‌های بیومتریک آورده شده است:</a:t>
            </a:r>
            <a:endParaRPr lang="en-US" sz="1466" dirty="0"/>
          </a:p>
        </p:txBody>
      </p:sp>
      <p:sp>
        <p:nvSpPr>
          <p:cNvPr id="9" name="Text 6"/>
          <p:cNvSpPr/>
          <p:nvPr/>
        </p:nvSpPr>
        <p:spPr>
          <a:xfrm>
            <a:off x="2893576" y="2382917"/>
            <a:ext cx="8843129" cy="595789"/>
          </a:xfrm>
          <a:prstGeom prst="rect">
            <a:avLst/>
          </a:prstGeom>
          <a:noFill/>
          <a:ln/>
        </p:spPr>
        <p:txBody>
          <a:bodyPr wrap="squar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قابلیت فراموشی ویژگی‌های بیومتریک:</a:t>
            </a:r>
            <a:r>
              <a:rPr lang="en-US" sz="1466" kern="0" spc="-29" dirty="0">
                <a:solidFill>
                  <a:srgbClr val="272525"/>
                </a:solidFill>
                <a:latin typeface="Inter" pitchFamily="34" charset="0"/>
                <a:ea typeface="Inter" pitchFamily="34" charset="-122"/>
                <a:cs typeface="Inter" pitchFamily="34" charset="-120"/>
              </a:rPr>
              <a:t> اگر ویژگی‌های بیومتریک خود را فراموش کنید، ممکن است نتوانید به خانه یا محل کار خود دسترسی پیدا کنید.</a:t>
            </a:r>
            <a:endParaRPr lang="en-US" sz="1466" dirty="0"/>
          </a:p>
        </p:txBody>
      </p:sp>
      <p:sp>
        <p:nvSpPr>
          <p:cNvPr id="10" name="Text 7"/>
          <p:cNvSpPr/>
          <p:nvPr/>
        </p:nvSpPr>
        <p:spPr>
          <a:xfrm>
            <a:off x="2893576" y="3188137"/>
            <a:ext cx="8843129" cy="595789"/>
          </a:xfrm>
          <a:prstGeom prst="rect">
            <a:avLst/>
          </a:prstGeom>
          <a:noFill/>
          <a:ln/>
        </p:spPr>
        <p:txBody>
          <a:bodyPr wrap="squar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قابلیت استفاده از ویژگی‌های بیومتریک جعلی:</a:t>
            </a:r>
            <a:r>
              <a:rPr lang="en-US" sz="1466" kern="0" spc="-29" dirty="0">
                <a:solidFill>
                  <a:srgbClr val="272525"/>
                </a:solidFill>
                <a:latin typeface="Inter" pitchFamily="34" charset="0"/>
                <a:ea typeface="Inter" pitchFamily="34" charset="-122"/>
                <a:cs typeface="Inter" pitchFamily="34" charset="-120"/>
              </a:rPr>
              <a:t> اگر کسی بتواند ویژگی‌های بیومتریک شما را جعل کند، ممکن است بتواند قفل را باز کند.</a:t>
            </a:r>
            <a:endParaRPr lang="en-US" sz="1466" dirty="0"/>
          </a:p>
        </p:txBody>
      </p:sp>
      <p:sp>
        <p:nvSpPr>
          <p:cNvPr id="11" name="Text 8"/>
          <p:cNvSpPr/>
          <p:nvPr/>
        </p:nvSpPr>
        <p:spPr>
          <a:xfrm>
            <a:off x="2893576" y="3993356"/>
            <a:ext cx="8843129" cy="595789"/>
          </a:xfrm>
          <a:prstGeom prst="rect">
            <a:avLst/>
          </a:prstGeom>
          <a:noFill/>
          <a:ln/>
        </p:spPr>
        <p:txBody>
          <a:bodyPr wrap="square" rtlCol="0" anchor="t"/>
          <a:lstStyle/>
          <a:p>
            <a:pPr marL="0" indent="0" algn="r" rtl="1">
              <a:lnSpc>
                <a:spcPts val="2345"/>
              </a:lnSpc>
              <a:buNone/>
            </a:pPr>
            <a:r>
              <a:rPr lang="en-US" sz="1466" kern="0" spc="-29" dirty="0">
                <a:solidFill>
                  <a:srgbClr val="272525"/>
                </a:solidFill>
                <a:latin typeface="Inter" pitchFamily="34" charset="0"/>
                <a:ea typeface="Inter" pitchFamily="34" charset="-122"/>
                <a:cs typeface="Inter" pitchFamily="34" charset="-120"/>
              </a:rPr>
              <a:t>در مجموع، قفل‌های بیومتریک یک گزینه ایمن و راحت برای قفل کردن درب‌های شما هستند. با این حال، مهم است که هنگام انتخاب یک قفل بیومتریک، ویژگی‌های امنیتی و قابلیت‌های آن را در نظر بگیرید.</a:t>
            </a:r>
            <a:endParaRPr lang="en-US" sz="1466" dirty="0"/>
          </a:p>
        </p:txBody>
      </p:sp>
      <p:sp>
        <p:nvSpPr>
          <p:cNvPr id="12" name="Text 9"/>
          <p:cNvSpPr/>
          <p:nvPr/>
        </p:nvSpPr>
        <p:spPr>
          <a:xfrm>
            <a:off x="2893576" y="4798576"/>
            <a:ext cx="8843129" cy="297894"/>
          </a:xfrm>
          <a:prstGeom prst="rect">
            <a:avLst/>
          </a:prstGeom>
          <a:noFill/>
          <a:ln/>
        </p:spPr>
        <p:txBody>
          <a:bodyPr wrap="none" rtlCol="0" anchor="t"/>
          <a:lstStyle/>
          <a:p>
            <a:pPr marL="0" indent="0" algn="r" rtl="1">
              <a:lnSpc>
                <a:spcPts val="2345"/>
              </a:lnSpc>
              <a:buNone/>
            </a:pPr>
            <a:r>
              <a:rPr lang="en-US" sz="1466" kern="0" spc="-29" dirty="0">
                <a:solidFill>
                  <a:srgbClr val="272525"/>
                </a:solidFill>
                <a:latin typeface="Inter" pitchFamily="34" charset="0"/>
                <a:ea typeface="Inter" pitchFamily="34" charset="-122"/>
                <a:cs typeface="Inter" pitchFamily="34" charset="-120"/>
              </a:rPr>
              <a:t>در اینجا چند نکته برای انتخاب یک قفل بیومتریک مناسب آورده شده است:</a:t>
            </a:r>
            <a:endParaRPr lang="en-US" sz="1466" dirty="0"/>
          </a:p>
        </p:txBody>
      </p:sp>
      <p:sp>
        <p:nvSpPr>
          <p:cNvPr id="13" name="Text 10"/>
          <p:cNvSpPr/>
          <p:nvPr/>
        </p:nvSpPr>
        <p:spPr>
          <a:xfrm>
            <a:off x="2893576" y="5305901"/>
            <a:ext cx="8843129" cy="297894"/>
          </a:xfrm>
          <a:prstGeom prst="rect">
            <a:avLst/>
          </a:prstGeom>
          <a:noFill/>
          <a:ln/>
        </p:spPr>
        <p:txBody>
          <a:bodyPr wrap="non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به نوع ویژگی بیومتریک قفل توجه کنید.</a:t>
            </a:r>
            <a:r>
              <a:rPr lang="en-US" sz="1466" kern="0" spc="-29" dirty="0">
                <a:solidFill>
                  <a:srgbClr val="272525"/>
                </a:solidFill>
                <a:latin typeface="Inter" pitchFamily="34" charset="0"/>
                <a:ea typeface="Inter" pitchFamily="34" charset="-122"/>
                <a:cs typeface="Inter" pitchFamily="34" charset="-120"/>
              </a:rPr>
              <a:t> ویژگی‌های بیومتریک مختلف مزایا و معایب خود را دارند.</a:t>
            </a:r>
            <a:endParaRPr lang="en-US" sz="1466" dirty="0"/>
          </a:p>
        </p:txBody>
      </p:sp>
      <p:sp>
        <p:nvSpPr>
          <p:cNvPr id="14" name="Text 11"/>
          <p:cNvSpPr/>
          <p:nvPr/>
        </p:nvSpPr>
        <p:spPr>
          <a:xfrm>
            <a:off x="2893576" y="5813227"/>
            <a:ext cx="8843129" cy="595789"/>
          </a:xfrm>
          <a:prstGeom prst="rect">
            <a:avLst/>
          </a:prstGeom>
          <a:noFill/>
          <a:ln/>
        </p:spPr>
        <p:txBody>
          <a:bodyPr wrap="squar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به تعداد ویژگی‌های بیومتریک قابل ذخیره توجه کنید.</a:t>
            </a:r>
            <a:r>
              <a:rPr lang="en-US" sz="1466" kern="0" spc="-29" dirty="0">
                <a:solidFill>
                  <a:srgbClr val="272525"/>
                </a:solidFill>
                <a:latin typeface="Inter" pitchFamily="34" charset="0"/>
                <a:ea typeface="Inter" pitchFamily="34" charset="-122"/>
                <a:cs typeface="Inter" pitchFamily="34" charset="-120"/>
              </a:rPr>
              <a:t> اگر می‌خواهید به چندین نفر اجازه دسترسی به قفل را بدهید، به یک قفل با تعداد زیادی ویژگی بیومتریک ذخیره شده نیاز دارید.</a:t>
            </a:r>
            <a:endParaRPr lang="en-US" sz="1466" dirty="0"/>
          </a:p>
        </p:txBody>
      </p:sp>
      <p:sp>
        <p:nvSpPr>
          <p:cNvPr id="15" name="Text 12"/>
          <p:cNvSpPr/>
          <p:nvPr/>
        </p:nvSpPr>
        <p:spPr>
          <a:xfrm>
            <a:off x="2893576" y="6618446"/>
            <a:ext cx="8843129" cy="595789"/>
          </a:xfrm>
          <a:prstGeom prst="rect">
            <a:avLst/>
          </a:prstGeom>
          <a:noFill/>
          <a:ln/>
        </p:spPr>
        <p:txBody>
          <a:bodyPr wrap="squar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به ویژگی‌های امنیتی اضافی قفل توجه کنید.</a:t>
            </a:r>
            <a:r>
              <a:rPr lang="en-US" sz="1466" kern="0" spc="-29" dirty="0">
                <a:solidFill>
                  <a:srgbClr val="272525"/>
                </a:solidFill>
                <a:latin typeface="Inter" pitchFamily="34" charset="0"/>
                <a:ea typeface="Inter" pitchFamily="34" charset="-122"/>
                <a:cs typeface="Inter" pitchFamily="34" charset="-120"/>
              </a:rPr>
              <a:t> برخی از قفل‌ها دارای ویژگی‌های امنیتی اضافی مانند تأیید هویت دو مرحله‌ای یا هشدارهای امنیتی هستند.</a:t>
            </a:r>
            <a:endParaRPr lang="en-US" sz="1466" dirty="0"/>
          </a:p>
        </p:txBody>
      </p:sp>
      <p:sp>
        <p:nvSpPr>
          <p:cNvPr id="16" name="Text 13"/>
          <p:cNvSpPr/>
          <p:nvPr/>
        </p:nvSpPr>
        <p:spPr>
          <a:xfrm>
            <a:off x="2893576" y="7423666"/>
            <a:ext cx="8843129" cy="297894"/>
          </a:xfrm>
          <a:prstGeom prst="rect">
            <a:avLst/>
          </a:prstGeom>
          <a:noFill/>
          <a:ln/>
        </p:spPr>
        <p:txBody>
          <a:bodyPr wrap="none" rtlCol="0" anchor="t"/>
          <a:lstStyle/>
          <a:p>
            <a:pPr marL="0" indent="0" algn="r" rtl="1">
              <a:lnSpc>
                <a:spcPts val="2345"/>
              </a:lnSpc>
              <a:buNone/>
            </a:pPr>
            <a:r>
              <a:rPr lang="en-US" sz="1466" b="1" kern="0" spc="-29" dirty="0">
                <a:solidFill>
                  <a:srgbClr val="272525"/>
                </a:solidFill>
                <a:latin typeface="Inter" pitchFamily="34" charset="0"/>
                <a:ea typeface="Inter" pitchFamily="34" charset="-122"/>
                <a:cs typeface="Inter" pitchFamily="34" charset="-120"/>
              </a:rPr>
              <a:t>به قیمت قفل توجه کنید.</a:t>
            </a:r>
            <a:r>
              <a:rPr lang="en-US" sz="1466" kern="0" spc="-29" dirty="0">
                <a:solidFill>
                  <a:srgbClr val="272525"/>
                </a:solidFill>
                <a:latin typeface="Inter" pitchFamily="34" charset="0"/>
                <a:ea typeface="Inter" pitchFamily="34" charset="-122"/>
                <a:cs typeface="Inter" pitchFamily="34" charset="-120"/>
              </a:rPr>
              <a:t> قفل‌های بیومتریک می‌توانند قیمت‌های مختلفی داشته باشند.</a:t>
            </a:r>
            <a:endParaRPr lang="en-US" sz="146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B153C"/>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B153C">
              <a:alpha val="80000"/>
            </a:srgbClr>
          </a:solidFill>
          <a:ln/>
        </p:spPr>
      </p:sp>
      <p:sp>
        <p:nvSpPr>
          <p:cNvPr id="6" name="Text 3"/>
          <p:cNvSpPr/>
          <p:nvPr/>
        </p:nvSpPr>
        <p:spPr>
          <a:xfrm>
            <a:off x="6816328" y="1279803"/>
            <a:ext cx="5776079" cy="555427"/>
          </a:xfrm>
          <a:prstGeom prst="rect">
            <a:avLst/>
          </a:prstGeom>
          <a:noFill/>
          <a:ln/>
        </p:spPr>
        <p:txBody>
          <a:bodyPr wrap="none" rtlCol="0" anchor="t"/>
          <a:lstStyle/>
          <a:p>
            <a:pPr marL="0" indent="0" algn="r" rtl="1">
              <a:lnSpc>
                <a:spcPts val="4374"/>
              </a:lnSpc>
              <a:buNone/>
            </a:pPr>
            <a:r>
              <a:rPr lang="en-US" sz="3499" b="1" kern="0" spc="-105" dirty="0">
                <a:solidFill>
                  <a:srgbClr val="F2F2F2"/>
                </a:solidFill>
                <a:latin typeface="Inter" pitchFamily="34" charset="0"/>
                <a:ea typeface="Inter" pitchFamily="34" charset="-122"/>
                <a:cs typeface="Inter" pitchFamily="34" charset="-120"/>
              </a:rPr>
              <a:t>مزایای استفاده از قفل </a:t>
            </a:r>
            <a:r>
              <a:rPr lang="en-US" sz="3499" b="1" kern="0" spc="-105" dirty="0" err="1">
                <a:solidFill>
                  <a:srgbClr val="F2F2F2"/>
                </a:solidFill>
                <a:latin typeface="Inter" pitchFamily="34" charset="0"/>
                <a:ea typeface="Inter" pitchFamily="34" charset="-122"/>
                <a:cs typeface="Inter" pitchFamily="34" charset="-120"/>
              </a:rPr>
              <a:t>های</a:t>
            </a:r>
            <a:r>
              <a:rPr lang="en-US" sz="3499" b="1" kern="0" spc="-105" dirty="0">
                <a:solidFill>
                  <a:srgbClr val="F2F2F2"/>
                </a:solidFill>
                <a:latin typeface="Inter" pitchFamily="34" charset="0"/>
                <a:ea typeface="Inter" pitchFamily="34" charset="-122"/>
                <a:cs typeface="Inter" pitchFamily="34" charset="-120"/>
              </a:rPr>
              <a:t> </a:t>
            </a:r>
            <a:r>
              <a:rPr lang="en-US" sz="3499" b="1" kern="0" spc="-105" dirty="0" err="1">
                <a:solidFill>
                  <a:srgbClr val="F2F2F2"/>
                </a:solidFill>
                <a:latin typeface="Inter" pitchFamily="34" charset="0"/>
                <a:ea typeface="Inter" pitchFamily="34" charset="-122"/>
                <a:cs typeface="Inter" pitchFamily="34" charset="-120"/>
              </a:rPr>
              <a:t>هوشمند</a:t>
            </a:r>
            <a:r>
              <a:rPr lang="fa-IR" sz="3499" b="1" kern="0" spc="-105" dirty="0">
                <a:solidFill>
                  <a:srgbClr val="F2F2F2"/>
                </a:solidFill>
                <a:latin typeface="Inter" pitchFamily="34" charset="0"/>
                <a:ea typeface="Inter" pitchFamily="34" charset="-122"/>
                <a:cs typeface="Inter" pitchFamily="34" charset="-120"/>
              </a:rPr>
              <a:t>:</a:t>
            </a:r>
            <a:endParaRPr lang="en-US" sz="3499" dirty="0"/>
          </a:p>
        </p:txBody>
      </p:sp>
      <p:sp>
        <p:nvSpPr>
          <p:cNvPr id="7" name="Text 4"/>
          <p:cNvSpPr/>
          <p:nvPr/>
        </p:nvSpPr>
        <p:spPr>
          <a:xfrm>
            <a:off x="2037993" y="2285048"/>
            <a:ext cx="3156347" cy="355402"/>
          </a:xfrm>
          <a:prstGeom prst="rect">
            <a:avLst/>
          </a:prstGeom>
          <a:noFill/>
          <a:ln/>
        </p:spPr>
        <p:txBody>
          <a:bodyPr wrap="none" rtlCol="0" anchor="t"/>
          <a:lstStyle/>
          <a:p>
            <a:pPr marL="0" indent="0" algn="r" rtl="1">
              <a:lnSpc>
                <a:spcPts val="2799"/>
              </a:lnSpc>
              <a:buNone/>
            </a:pPr>
            <a:r>
              <a:rPr lang="en-US" sz="1750" b="1" kern="0" spc="-35" dirty="0">
                <a:solidFill>
                  <a:srgbClr val="F2F2F2"/>
                </a:solidFill>
                <a:latin typeface="Inter" pitchFamily="34" charset="0"/>
                <a:ea typeface="Inter" pitchFamily="34" charset="-122"/>
                <a:cs typeface="Inter" pitchFamily="34" charset="-120"/>
              </a:rPr>
              <a:t>قابلیت‌ها</a:t>
            </a:r>
            <a:endParaRPr lang="en-US" sz="1750" dirty="0"/>
          </a:p>
        </p:txBody>
      </p:sp>
      <p:sp>
        <p:nvSpPr>
          <p:cNvPr id="8" name="Text 5"/>
          <p:cNvSpPr/>
          <p:nvPr/>
        </p:nvSpPr>
        <p:spPr>
          <a:xfrm>
            <a:off x="2037993" y="2840355"/>
            <a:ext cx="3156347" cy="3909417"/>
          </a:xfrm>
          <a:prstGeom prst="rect">
            <a:avLst/>
          </a:prstGeom>
          <a:noFill/>
          <a:ln/>
        </p:spPr>
        <p:txBody>
          <a:bodyPr wrap="square" rtlCol="0" anchor="t"/>
          <a:lstStyle/>
          <a:p>
            <a:pPr marL="0" indent="0" algn="r" rtl="1">
              <a:lnSpc>
                <a:spcPts val="2799"/>
              </a:lnSpc>
              <a:buNone/>
            </a:pPr>
            <a:r>
              <a:rPr lang="en-US" sz="1750" kern="0" spc="-35" dirty="0">
                <a:solidFill>
                  <a:srgbClr val="F2F2F2"/>
                </a:solidFill>
                <a:latin typeface="Inter" pitchFamily="34" charset="0"/>
                <a:ea typeface="Inter" pitchFamily="34" charset="-122"/>
                <a:cs typeface="Inter" pitchFamily="34" charset="-120"/>
              </a:rPr>
              <a:t>قفل‌های هوشمند دارای قابلیت‌های بیشتری نسبت به قفل‌های سنتی هستند. برخی از قفل‌های هوشمند می‌توانند از راه دور کنترل شوند، به این معنی که می‌توانید از تلفن هوشمند خود برای باز کردن قفل یا صدور مجوز برای دیگران استفاده کنید. برخی از قفل‌های هوشمند همچنین می‌توانند با سایر دستگاه‌های هوشمند مانند چراغ‌ها یا سیستم‌های امنیتی خانه شما ادغام شوند.</a:t>
            </a:r>
            <a:endParaRPr lang="en-US" sz="1750" dirty="0"/>
          </a:p>
        </p:txBody>
      </p:sp>
      <p:sp>
        <p:nvSpPr>
          <p:cNvPr id="9" name="Text 6"/>
          <p:cNvSpPr/>
          <p:nvPr/>
        </p:nvSpPr>
        <p:spPr>
          <a:xfrm>
            <a:off x="5743932" y="2285048"/>
            <a:ext cx="3157538" cy="355402"/>
          </a:xfrm>
          <a:prstGeom prst="rect">
            <a:avLst/>
          </a:prstGeom>
          <a:noFill/>
          <a:ln/>
        </p:spPr>
        <p:txBody>
          <a:bodyPr wrap="none" rtlCol="0" anchor="t"/>
          <a:lstStyle/>
          <a:p>
            <a:pPr marL="0" indent="0" algn="r" rtl="1">
              <a:lnSpc>
                <a:spcPts val="2799"/>
              </a:lnSpc>
              <a:buNone/>
            </a:pPr>
            <a:r>
              <a:rPr lang="en-US" sz="1750" b="1" kern="0" spc="-35" dirty="0">
                <a:solidFill>
                  <a:srgbClr val="F2F2F2"/>
                </a:solidFill>
                <a:latin typeface="Inter" pitchFamily="34" charset="0"/>
                <a:ea typeface="Inter" pitchFamily="34" charset="-122"/>
                <a:cs typeface="Inter" pitchFamily="34" charset="-120"/>
              </a:rPr>
              <a:t>راحتی</a:t>
            </a:r>
            <a:endParaRPr lang="en-US" sz="1750" dirty="0"/>
          </a:p>
        </p:txBody>
      </p:sp>
      <p:sp>
        <p:nvSpPr>
          <p:cNvPr id="10" name="Text 7"/>
          <p:cNvSpPr/>
          <p:nvPr/>
        </p:nvSpPr>
        <p:spPr>
          <a:xfrm>
            <a:off x="5743932" y="2840355"/>
            <a:ext cx="3157538" cy="3198614"/>
          </a:xfrm>
          <a:prstGeom prst="rect">
            <a:avLst/>
          </a:prstGeom>
          <a:noFill/>
          <a:ln/>
        </p:spPr>
        <p:txBody>
          <a:bodyPr wrap="square" rtlCol="0" anchor="t"/>
          <a:lstStyle/>
          <a:p>
            <a:pPr marL="0" indent="0" algn="r" rtl="1">
              <a:lnSpc>
                <a:spcPts val="2799"/>
              </a:lnSpc>
              <a:buNone/>
            </a:pPr>
            <a:r>
              <a:rPr lang="en-US" sz="1750" kern="0" spc="-35" dirty="0">
                <a:solidFill>
                  <a:srgbClr val="F2F2F2"/>
                </a:solidFill>
                <a:latin typeface="Inter" pitchFamily="34" charset="0"/>
                <a:ea typeface="Inter" pitchFamily="34" charset="-122"/>
                <a:cs typeface="Inter" pitchFamily="34" charset="-120"/>
              </a:rPr>
              <a:t>قفل‌های هوشمند راحت‌تر از قفل‌های سنتی هستند زیرا نیازی به حمل کلید ندارید. می‌توانید از کد، اثر انگشت، تشخیص چهره یا سایر روش‌های بیومتریک برای باز کردن قفل استفاده کنید. این امر می‌تواند به ویژه برای افراد مسن یا افرادی که به دلیل مشکلی نمی‌توانند کلید را در دست بگیرند، مفید باشد.</a:t>
            </a:r>
            <a:endParaRPr lang="en-US" sz="1750" dirty="0"/>
          </a:p>
        </p:txBody>
      </p:sp>
      <p:sp>
        <p:nvSpPr>
          <p:cNvPr id="11" name="Text 8"/>
          <p:cNvSpPr/>
          <p:nvPr/>
        </p:nvSpPr>
        <p:spPr>
          <a:xfrm>
            <a:off x="9451062" y="2285048"/>
            <a:ext cx="3156347" cy="355402"/>
          </a:xfrm>
          <a:prstGeom prst="rect">
            <a:avLst/>
          </a:prstGeom>
          <a:noFill/>
          <a:ln/>
        </p:spPr>
        <p:txBody>
          <a:bodyPr wrap="none" rtlCol="0" anchor="t"/>
          <a:lstStyle/>
          <a:p>
            <a:pPr marL="0" indent="0" algn="r" rtl="1">
              <a:lnSpc>
                <a:spcPts val="2799"/>
              </a:lnSpc>
              <a:buNone/>
            </a:pPr>
            <a:r>
              <a:rPr lang="en-US" sz="1750" b="1" kern="0" spc="-35" dirty="0">
                <a:solidFill>
                  <a:srgbClr val="F2F2F2"/>
                </a:solidFill>
                <a:latin typeface="Inter" pitchFamily="34" charset="0"/>
                <a:ea typeface="Inter" pitchFamily="34" charset="-122"/>
                <a:cs typeface="Inter" pitchFamily="34" charset="-120"/>
              </a:rPr>
              <a:t>امنیت</a:t>
            </a:r>
            <a:endParaRPr lang="en-US" sz="1750" dirty="0"/>
          </a:p>
        </p:txBody>
      </p:sp>
      <p:sp>
        <p:nvSpPr>
          <p:cNvPr id="12" name="Text 9"/>
          <p:cNvSpPr/>
          <p:nvPr/>
        </p:nvSpPr>
        <p:spPr>
          <a:xfrm>
            <a:off x="9451062" y="2840355"/>
            <a:ext cx="3156347" cy="3198614"/>
          </a:xfrm>
          <a:prstGeom prst="rect">
            <a:avLst/>
          </a:prstGeom>
          <a:noFill/>
          <a:ln/>
        </p:spPr>
        <p:txBody>
          <a:bodyPr wrap="square" rtlCol="0" anchor="t"/>
          <a:lstStyle/>
          <a:p>
            <a:pPr marL="0" indent="0" algn="r" rtl="1">
              <a:lnSpc>
                <a:spcPts val="2799"/>
              </a:lnSpc>
              <a:buNone/>
            </a:pPr>
            <a:r>
              <a:rPr lang="en-US" sz="1750" kern="0" spc="-35" dirty="0">
                <a:solidFill>
                  <a:srgbClr val="F2F2F2"/>
                </a:solidFill>
                <a:latin typeface="Inter" pitchFamily="34" charset="0"/>
                <a:ea typeface="Inter" pitchFamily="34" charset="-122"/>
                <a:cs typeface="Inter" pitchFamily="34" charset="-120"/>
              </a:rPr>
              <a:t>قفل‌های هوشمند ایمن‌تر از قفل‌های سنتی هستند زیرا از فناوری‌های جدیدتر و پیشرفته‌تری مانند بیومتریک استفاده می‌کنند. ویژگی‌های بیومتریک مانند اثر انگشت، تشخیص چهره یا اسکن قرنیه را نمی‌توان کپی کرد، بنابراین قفل‌های هوشمند بسیار دشوارتر از قفل‌های سنتی برای باز کردن هستند</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5790</Words>
  <Application>Microsoft Office PowerPoint</Application>
  <PresentationFormat>Custom</PresentationFormat>
  <Paragraphs>406</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Consolas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STAR</cp:lastModifiedBy>
  <cp:revision>2</cp:revision>
  <dcterms:created xsi:type="dcterms:W3CDTF">2023-12-31T13:10:59Z</dcterms:created>
  <dcterms:modified xsi:type="dcterms:W3CDTF">2023-12-31T14:57:48Z</dcterms:modified>
</cp:coreProperties>
</file>